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_rels/presentation.xml.rels" ContentType="application/vnd.openxmlformats-package.relationships+xml"/>
  <Override PartName="/ppt/notesMasters/_rels/notesMaster1.xml.rels" ContentType="application/vnd.openxmlformats-package.relationships+xml"/>
  <Override PartName="/ppt/notesMasters/notesMaster1.xml" ContentType="application/vnd.openxmlformats-officedocument.presentationml.notesMaster+xml"/>
  <Override PartName="/ppt/media/image1.jpeg" ContentType="image/jpeg"/>
  <Override PartName="/ppt/media/media2.mp4" ContentType="video/mp4"/>
  <Override PartName="/ppt/media/image3.png" ContentType="image/png"/>
  <Override PartName="/ppt/media/image9.jpeg" ContentType="image/jpeg"/>
  <Override PartName="/ppt/media/image4.jpeg" ContentType="image/jpeg"/>
  <Override PartName="/ppt/media/image5.jpeg" ContentType="image/jpeg"/>
  <Override PartName="/ppt/media/image10.jpeg" ContentType="image/jpeg"/>
  <Override PartName="/ppt/media/image6.jpeg" ContentType="image/jpeg"/>
  <Override PartName="/ppt/media/image7.jpeg" ContentType="image/jpeg"/>
  <Override PartName="/ppt/media/image11.png" ContentType="image/png"/>
  <Override PartName="/ppt/media/image8.jpeg" ContentType="image/jpeg"/>
  <Override PartName="/ppt/media/image12.png" ContentType="image/png"/>
  <Override PartName="/ppt/slides/slide1.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_rels/notesSlide9.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6.xml.rels" ContentType="application/vnd.openxmlformats-package.relationships+xml"/>
  <Override PartName="/ppt/notesSlides/_rels/notesSlide5.xml.rels" ContentType="application/vnd.openxmlformats-package.relationships+xml"/>
  <Override PartName="/ppt/notesSlides/_rels/notesSlide4.xml.rels" ContentType="application/vnd.openxmlformats-package.relationships+xml"/>
  <Override PartName="/ppt/notesSlides/_rels/notesSlide3.xml.rels" ContentType="application/vnd.openxmlformats-package.relationships+xml"/>
  <Override PartName="/ppt/notesSlides/_rels/notesSlide2.xml.rels" ContentType="application/vnd.openxmlformats-package.relationships+xml"/>
  <Override PartName="/ppt/notesSlides/_rels/notesSlide1.xml.rels" ContentType="application/vnd.openxmlformats-package.relationships+xml"/>
  <Override PartName="/ppt/notesSlides/notesSlide9.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 name="PlaceHolder 1"/>
          <p:cNvSpPr>
            <a:spLocks noGrp="1"/>
          </p:cNvSpPr>
          <p:nvPr>
            <p:ph type="sldImg"/>
          </p:nvPr>
        </p:nvSpPr>
        <p:spPr>
          <a:xfrm>
            <a:off x="0" y="812520"/>
            <a:ext cx="0" cy="0"/>
          </a:xfrm>
          <a:prstGeom prst="rect">
            <a:avLst/>
          </a:prstGeom>
          <a:noFill/>
          <a:ln w="0">
            <a:noFill/>
          </a:ln>
        </p:spPr>
        <p:txBody>
          <a:bodyPr lIns="0" rIns="0" tIns="0" bIns="0" anchor="ctr">
            <a:noAutofit/>
          </a:bodyPr>
          <a:p>
            <a:pPr algn="ctr"/>
            <a:r>
              <a:rPr b="0" lang="en-US" sz="4400" spc="-1" strike="noStrike">
                <a:solidFill>
                  <a:srgbClr val="000000"/>
                </a:solidFill>
                <a:latin typeface="Arial"/>
              </a:rPr>
              <a:t>Click to move the slide</a:t>
            </a:r>
            <a:endParaRPr b="0" lang="en-US" sz="4400" spc="-1" strike="noStrike">
              <a:solidFill>
                <a:srgbClr val="000000"/>
              </a:solidFill>
              <a:latin typeface="Arial"/>
            </a:endParaRPr>
          </a:p>
        </p:txBody>
      </p:sp>
      <p:sp>
        <p:nvSpPr>
          <p:cNvPr id="13"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216000">
              <a:buNone/>
            </a:pPr>
            <a:r>
              <a:rPr b="0" lang="en-US" sz="2000" spc="-1" strike="noStrike">
                <a:solidFill>
                  <a:srgbClr val="000000"/>
                </a:solidFill>
                <a:latin typeface="Arial"/>
              </a:rPr>
              <a:t>Click to edit the notes format</a:t>
            </a:r>
            <a:endParaRPr b="0" lang="en-US" sz="2000" spc="-1" strike="noStrike">
              <a:solidFill>
                <a:srgbClr val="000000"/>
              </a:solidFill>
              <a:latin typeface="Arial"/>
            </a:endParaRPr>
          </a:p>
        </p:txBody>
      </p:sp>
      <p:sp>
        <p:nvSpPr>
          <p:cNvPr id="14"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n-US" sz="1400" spc="-1" strike="noStrike">
                <a:solidFill>
                  <a:srgbClr val="000000"/>
                </a:solidFill>
                <a:latin typeface="Times New Roman"/>
              </a:rPr>
              <a:t>&lt;header&gt;</a:t>
            </a:r>
            <a:endParaRPr b="0" lang="en-US" sz="1400" spc="-1" strike="noStrike">
              <a:solidFill>
                <a:srgbClr val="000000"/>
              </a:solidFill>
              <a:latin typeface="Times New Roman"/>
            </a:endParaRPr>
          </a:p>
        </p:txBody>
      </p:sp>
      <p:sp>
        <p:nvSpPr>
          <p:cNvPr id="15" name="PlaceHolder 4"/>
          <p:cNvSpPr>
            <a:spLocks noGrp="1"/>
          </p:cNvSpPr>
          <p:nvPr>
            <p:ph type="dt" idx="7"/>
          </p:nvPr>
        </p:nvSpPr>
        <p:spPr>
          <a:xfrm>
            <a:off x="4278960" y="0"/>
            <a:ext cx="3280680" cy="534240"/>
          </a:xfrm>
          <a:prstGeom prst="rect">
            <a:avLst/>
          </a:prstGeom>
          <a:noFill/>
          <a:ln w="0">
            <a:noFill/>
          </a:ln>
        </p:spPr>
        <p:txBody>
          <a:bodyPr lIns="0" rIns="0" tIns="0" bIns="0" anchor="t">
            <a:noAutofit/>
          </a:bodyPr>
          <a:lstStyle>
            <a:lvl1pPr indent="0" algn="r">
              <a:buNone/>
              <a:defRPr b="0" lang="en-US" sz="1400" spc="-1" strike="noStrike">
                <a:solidFill>
                  <a:srgbClr val="000000"/>
                </a:solidFill>
                <a:latin typeface="Times New Roman"/>
              </a:defRPr>
            </a:lvl1pPr>
          </a:lstStyle>
          <a:p>
            <a:pPr indent="0" algn="r">
              <a:buNone/>
            </a:pPr>
            <a:r>
              <a:rPr b="0" lang="en-US" sz="1400" spc="-1" strike="noStrike">
                <a:solidFill>
                  <a:srgbClr val="000000"/>
                </a:solidFill>
                <a:latin typeface="Times New Roman"/>
              </a:rPr>
              <a:t>&lt;date/time&gt;</a:t>
            </a:r>
            <a:endParaRPr b="0" lang="en-US" sz="1400" spc="-1" strike="noStrike">
              <a:solidFill>
                <a:srgbClr val="000000"/>
              </a:solidFill>
              <a:latin typeface="Times New Roman"/>
            </a:endParaRPr>
          </a:p>
        </p:txBody>
      </p:sp>
      <p:sp>
        <p:nvSpPr>
          <p:cNvPr id="16" name="PlaceHolder 5"/>
          <p:cNvSpPr>
            <a:spLocks noGrp="1"/>
          </p:cNvSpPr>
          <p:nvPr>
            <p:ph type="ftr" idx="8"/>
          </p:nvPr>
        </p:nvSpPr>
        <p:spPr>
          <a:xfrm>
            <a:off x="0" y="10157400"/>
            <a:ext cx="3280680" cy="534240"/>
          </a:xfrm>
          <a:prstGeom prst="rect">
            <a:avLst/>
          </a:prstGeom>
          <a:noFill/>
          <a:ln w="0">
            <a:noFill/>
          </a:ln>
        </p:spPr>
        <p:txBody>
          <a:bodyPr lIns="0" rIns="0" tIns="0" bIns="0" anchor="b">
            <a:noAutofit/>
          </a:bodyPr>
          <a:lstStyle>
            <a:lvl1pPr indent="0">
              <a:buNone/>
              <a:defRPr b="0" lang="en-US" sz="1400" spc="-1" strike="noStrike">
                <a:solidFill>
                  <a:srgbClr val="000000"/>
                </a:solidFill>
                <a:latin typeface="Times New Roman"/>
              </a:defRPr>
            </a:lvl1pPr>
          </a:lstStyle>
          <a:p>
            <a:pPr indent="0">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17" name="PlaceHolder 6"/>
          <p:cNvSpPr>
            <a:spLocks noGrp="1"/>
          </p:cNvSpPr>
          <p:nvPr>
            <p:ph type="sldNum" idx="9"/>
          </p:nvPr>
        </p:nvSpPr>
        <p:spPr>
          <a:xfrm>
            <a:off x="4278960" y="10157400"/>
            <a:ext cx="3280680" cy="534240"/>
          </a:xfrm>
          <a:prstGeom prst="rect">
            <a:avLst/>
          </a:prstGeom>
          <a:noFill/>
          <a:ln w="0">
            <a:noFill/>
          </a:ln>
        </p:spPr>
        <p:txBody>
          <a:bodyPr lIns="0" rIns="0" tIns="0" bIns="0" anchor="b">
            <a:noAutofit/>
          </a:bodyPr>
          <a:lstStyle>
            <a:lvl1pPr indent="0" algn="r">
              <a:buNone/>
              <a:defRPr b="0" lang="en-US" sz="1400" spc="-1" strike="noStrike">
                <a:solidFill>
                  <a:srgbClr val="000000"/>
                </a:solidFill>
                <a:latin typeface="Times New Roman"/>
              </a:defRPr>
            </a:lvl1pPr>
          </a:lstStyle>
          <a:p>
            <a:pPr indent="0" algn="r">
              <a:buNone/>
            </a:pPr>
            <a:fld id="{4485330E-1B63-44B1-8446-3098EA8C2128}" type="slidenum">
              <a:rPr b="0" lang="en-US" sz="1400" spc="-1" strike="noStrike">
                <a:solidFill>
                  <a:srgbClr val="000000"/>
                </a:solidFill>
                <a:latin typeface="Times New Roman"/>
              </a:rPr>
              <a:t>&lt;number&gt;</a:t>
            </a:fld>
            <a:endParaRPr b="0" lang="en-US"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sldImg"/>
          </p:nvPr>
        </p:nvSpPr>
        <p:spPr>
          <a:xfrm>
            <a:off x="1143000" y="685800"/>
            <a:ext cx="4570560" cy="3427560"/>
          </a:xfrm>
          <a:prstGeom prst="rect">
            <a:avLst/>
          </a:prstGeom>
          <a:ln w="0">
            <a:noFill/>
          </a:ln>
        </p:spPr>
      </p:sp>
      <p:sp>
        <p:nvSpPr>
          <p:cNvPr id="180" name="PlaceHolder 2"/>
          <p:cNvSpPr>
            <a:spLocks noGrp="1"/>
          </p:cNvSpPr>
          <p:nvPr>
            <p:ph type="body"/>
          </p:nvPr>
        </p:nvSpPr>
        <p:spPr>
          <a:xfrm>
            <a:off x="685800" y="4343400"/>
            <a:ext cx="5484960" cy="411336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Before I begin, I want to acknowledge something important. This room is full of people who laid the foundation for the work I am about to share. Researchers from NARI. Partners from ACIAR. People who have been studying Canarium indicum long before SISAL existed.</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My father, Dr. Sim Sar — who is in the room — was part of that journey. Dad was part of the galip programme at NARI, overseeing research in a management capacity. The data the NARI team generated, the varieties documented, the processing methods trialled — that is the foundation SISAL is built on. Thank you.</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We also stand on the shoulders of others in this space. Frangipani Foods generously showed our team their operation in Keravat. They opened their doors, shared their processes, and helped us understand what commercial galip processing looks like at scale. That kind of collaboration is rare, and we are grateful.</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And then there is MVF. And specifically, Tio Nevenimo — my co-author — played a critical role in getting SISAL under the MVF project — which we were initially not part of. Without his advocacy and belief in what we were trying to build, we would not be here today. Thank you, Tio.</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So why am I here today? Not just to present data — you already have plenty of that. I am here to share a story.</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When my father retired from formal duties, he could have chosen to rest. My mother, Dr. Lilly Sar — but like Dad, her heart has always been in community development. She is still at the University of Goroka. But they have always been driven by one thing: building communities. For them, galip is not just a crop. It is not just a commercial opportunity. It is a thread that connects generations — a link between grandparents and grandchildren, between villages and markets, between tradition and the future.</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And speaking of legacy — my sons are here today. My eldest, and my youngest who is five. They remind me why this work matters. Dad built a bridge from research to village. My job is to make sure that bridge is still standing for them.</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Dad always says: galip trees were planted by our ancestors, we harvest them today, and we plant new ones for those who come after us. That is not just agriculture. That is legacy.</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So when they decided to pour their passion — and their retirement — into SISAL, it was never about building a business. It was about building a bridge. A bridge from the research done in this room to the village producers who need it most. A bridge from traditional knowledge to modern markets. A bridge from subsistence to possibility.</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And that is what I want to share with you today — the SISAL story, our journey so far, and where we are heading.</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My name is Solomon Sar. I co-run SISAL with my father Dr. Sim Sar, who is the Managing Director. SISAL is a social enterprise based in Megiar Village, Madang Province.</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Let me begin.</a:t>
            </a:r>
            <a:endParaRPr b="0" lang="en-US" sz="2000" spc="-1" strike="noStrike">
              <a:solidFill>
                <a:srgbClr val="000000"/>
              </a:solidFill>
              <a:latin typeface="Arial"/>
            </a:endParaRPr>
          </a:p>
        </p:txBody>
      </p:sp>
      <p:sp>
        <p:nvSpPr>
          <p:cNvPr id="181" name="PlaceHolder 3"/>
          <p:cNvSpPr>
            <a:spLocks noGrp="1"/>
          </p:cNvSpPr>
          <p:nvPr>
            <p:ph type="sldNum" idx="10"/>
          </p:nvPr>
        </p:nvSpPr>
        <p:spPr>
          <a:xfrm>
            <a:off x="3884760" y="8685360"/>
            <a:ext cx="2970360" cy="455760"/>
          </a:xfrm>
          <a:prstGeom prst="rect">
            <a:avLst/>
          </a:prstGeom>
          <a:noFill/>
          <a:ln w="0">
            <a:noFill/>
          </a:ln>
        </p:spPr>
        <p:txBody>
          <a:bodyPr lIns="91440" rIns="91440" tIns="45720" bIns="45720" anchor="b">
            <a:noAutofit/>
          </a:bodyPr>
          <a:lstStyle>
            <a:lvl1pPr indent="0" algn="r">
              <a:lnSpc>
                <a:spcPct val="100000"/>
              </a:lnSpc>
              <a:buNone/>
              <a:tabLst>
                <a:tab algn="l" pos="0"/>
              </a:tabLst>
              <a:defRPr b="0" lang="en-US" sz="1200" spc="-1" strike="noStrike">
                <a:solidFill>
                  <a:srgbClr val="000000"/>
                </a:solidFill>
                <a:latin typeface="Times New Roman"/>
              </a:defRPr>
            </a:lvl1pPr>
          </a:lstStyle>
          <a:p>
            <a:pPr indent="0" algn="r">
              <a:lnSpc>
                <a:spcPct val="100000"/>
              </a:lnSpc>
              <a:buNone/>
              <a:tabLst>
                <a:tab algn="l" pos="0"/>
              </a:tabLst>
            </a:pPr>
            <a:fld id="{8BC0CDE5-1E8F-4614-9765-DCFD4CB06B54}"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sldImg"/>
          </p:nvPr>
        </p:nvSpPr>
        <p:spPr>
          <a:xfrm>
            <a:off x="1143000" y="685800"/>
            <a:ext cx="4570560" cy="3427560"/>
          </a:xfrm>
          <a:prstGeom prst="rect">
            <a:avLst/>
          </a:prstGeom>
          <a:ln w="0">
            <a:noFill/>
          </a:ln>
        </p:spPr>
      </p:sp>
      <p:sp>
        <p:nvSpPr>
          <p:cNvPr id="183" name="PlaceHolder 2"/>
          <p:cNvSpPr>
            <a:spLocks noGrp="1"/>
          </p:cNvSpPr>
          <p:nvPr>
            <p:ph type="body"/>
          </p:nvPr>
        </p:nvSpPr>
        <p:spPr>
          <a:xfrm>
            <a:off x="685800" y="4343400"/>
            <a:ext cx="5484960" cy="411336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The Galip Opportunity</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So why galip?</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Canarium indicum grows wild across Madang, Morobe, East Sepik, ENB, and Island regions. No fertiliser. No irrigation. No clearing of land. The trees are already there, and for most of our history, the nuts have been part of village life for generations.</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The market potential is real. We sell kernels at K179 to K200 per kilogram wholesale — volume-dependent. Retail packets at K11.50 at Papindo. CPL, Lae International Hotel — established buyers who reorder.</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The government has identified galip as a priority crop under Vision 2050. But we are still at the very beginning.</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 </a:t>
            </a:r>
            <a:r>
              <a:rPr b="0" lang="en-US" sz="2000" spc="-1" strike="noStrike">
                <a:solidFill>
                  <a:srgbClr val="000000"/>
                </a:solidFill>
                <a:latin typeface="Arial"/>
              </a:rPr>
              <a:t>This is what we know from our data so far. Over 900 farmers recorded in our database. Tree density in some villages exceeds 200 trees per community. The resource base is there. The question is how we unlock it sustainably. SISAL is our answer to that question.</a:t>
            </a:r>
            <a:endParaRPr b="0" lang="en-US" sz="2000" spc="-1" strike="noStrike">
              <a:solidFill>
                <a:srgbClr val="000000"/>
              </a:solidFill>
              <a:latin typeface="Arial"/>
            </a:endParaRPr>
          </a:p>
        </p:txBody>
      </p:sp>
      <p:sp>
        <p:nvSpPr>
          <p:cNvPr id="184" name="PlaceHolder 3"/>
          <p:cNvSpPr>
            <a:spLocks noGrp="1"/>
          </p:cNvSpPr>
          <p:nvPr>
            <p:ph type="sldNum" idx="11"/>
          </p:nvPr>
        </p:nvSpPr>
        <p:spPr>
          <a:xfrm>
            <a:off x="3884760" y="8685360"/>
            <a:ext cx="2970360" cy="455760"/>
          </a:xfrm>
          <a:prstGeom prst="rect">
            <a:avLst/>
          </a:prstGeom>
          <a:noFill/>
          <a:ln w="0">
            <a:noFill/>
          </a:ln>
        </p:spPr>
        <p:txBody>
          <a:bodyPr lIns="91440" rIns="91440" tIns="45720" bIns="45720" anchor="b">
            <a:noAutofit/>
          </a:bodyPr>
          <a:lstStyle>
            <a:lvl1pPr indent="0" algn="r">
              <a:lnSpc>
                <a:spcPct val="100000"/>
              </a:lnSpc>
              <a:buNone/>
              <a:tabLst>
                <a:tab algn="l" pos="0"/>
              </a:tabLst>
              <a:defRPr b="0" lang="en-US" sz="1200" spc="-1" strike="noStrike">
                <a:solidFill>
                  <a:srgbClr val="000000"/>
                </a:solidFill>
                <a:latin typeface="Times New Roman"/>
              </a:defRPr>
            </a:lvl1pPr>
          </a:lstStyle>
          <a:p>
            <a:pPr indent="0" algn="r">
              <a:lnSpc>
                <a:spcPct val="100000"/>
              </a:lnSpc>
              <a:buNone/>
              <a:tabLst>
                <a:tab algn="l" pos="0"/>
              </a:tabLst>
            </a:pPr>
            <a:fld id="{5C1CD788-CEB7-4639-84AB-AC63F99A0938}"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PlaceHolder 1"/>
          <p:cNvSpPr>
            <a:spLocks noGrp="1"/>
          </p:cNvSpPr>
          <p:nvPr>
            <p:ph type="sldImg"/>
          </p:nvPr>
        </p:nvSpPr>
        <p:spPr>
          <a:xfrm>
            <a:off x="1143000" y="685800"/>
            <a:ext cx="4570560" cy="3427560"/>
          </a:xfrm>
          <a:prstGeom prst="rect">
            <a:avLst/>
          </a:prstGeom>
          <a:ln w="0">
            <a:noFill/>
          </a:ln>
        </p:spPr>
      </p:sp>
      <p:sp>
        <p:nvSpPr>
          <p:cNvPr id="186" name="PlaceHolder 2"/>
          <p:cNvSpPr>
            <a:spLocks noGrp="1"/>
          </p:cNvSpPr>
          <p:nvPr>
            <p:ph type="body"/>
          </p:nvPr>
        </p:nvSpPr>
        <p:spPr>
          <a:xfrm>
            <a:off x="685800" y="4343400"/>
            <a:ext cx="5484960" cy="411336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SISAL's Journey</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How did we get here?</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SISAL was formally registered in 2024. But for Dad, galip goes back much further than SISAL. He grew up with this tree. I still remember my grandmother making Forong — a traditional pudding where galip is pulped with banana or taro into a paste, prepared during special occasions. That is the taste of home for our family.</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2024 — we took the leap. Registered the company. Built first processing capacity in Megiar Village, Sumkar District, Madang Province. Right where the nuts grow.</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2025 — proving the model. First clients: CPL, Papindo, Foodmart. Built the processing line: depulping, drying, cracking, roasting, packaging. Learned a lot. Made mistakes. Fixed them.</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2026 — systems and scale. Nineteen standard operating procedures. Twenty quality forms. Batch numbering. Traceability from farmer to client. Moving from "getting it done" to "doing it right every time."</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NARI has been our research backbone from the start. MVF brings the community development expertise. ACIAR supports the research linkages. We did not build this alone.</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All of this — from the Forong my grandmother made to the SOPs we have today — is about turning traditional knowledge into modern livelihoods. And it is working.</a:t>
            </a:r>
            <a:endParaRPr b="0" lang="en-US" sz="2000" spc="-1" strike="noStrike">
              <a:solidFill>
                <a:srgbClr val="000000"/>
              </a:solidFill>
              <a:latin typeface="Arial"/>
            </a:endParaRPr>
          </a:p>
        </p:txBody>
      </p:sp>
      <p:sp>
        <p:nvSpPr>
          <p:cNvPr id="187" name="PlaceHolder 3"/>
          <p:cNvSpPr>
            <a:spLocks noGrp="1"/>
          </p:cNvSpPr>
          <p:nvPr>
            <p:ph type="sldNum" idx="12"/>
          </p:nvPr>
        </p:nvSpPr>
        <p:spPr>
          <a:xfrm>
            <a:off x="3884760" y="8685360"/>
            <a:ext cx="2970360" cy="455760"/>
          </a:xfrm>
          <a:prstGeom prst="rect">
            <a:avLst/>
          </a:prstGeom>
          <a:noFill/>
          <a:ln w="0">
            <a:noFill/>
          </a:ln>
        </p:spPr>
        <p:txBody>
          <a:bodyPr lIns="91440" rIns="91440" tIns="45720" bIns="45720" anchor="b">
            <a:noAutofit/>
          </a:bodyPr>
          <a:lstStyle>
            <a:lvl1pPr indent="0" algn="r">
              <a:lnSpc>
                <a:spcPct val="100000"/>
              </a:lnSpc>
              <a:buNone/>
              <a:tabLst>
                <a:tab algn="l" pos="0"/>
              </a:tabLst>
              <a:defRPr b="0" lang="en-US" sz="1200" spc="-1" strike="noStrike">
                <a:solidFill>
                  <a:srgbClr val="000000"/>
                </a:solidFill>
                <a:latin typeface="Times New Roman"/>
              </a:defRPr>
            </a:lvl1pPr>
          </a:lstStyle>
          <a:p>
            <a:pPr indent="0" algn="r">
              <a:lnSpc>
                <a:spcPct val="100000"/>
              </a:lnSpc>
              <a:buNone/>
              <a:tabLst>
                <a:tab algn="l" pos="0"/>
              </a:tabLst>
            </a:pPr>
            <a:fld id="{9D3C2DA8-2C5A-4F16-9CD9-B70CF4740274}"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sldImg"/>
          </p:nvPr>
        </p:nvSpPr>
        <p:spPr>
          <a:xfrm>
            <a:off x="1143000" y="685800"/>
            <a:ext cx="4570560" cy="3427560"/>
          </a:xfrm>
          <a:prstGeom prst="rect">
            <a:avLst/>
          </a:prstGeom>
          <a:ln w="0">
            <a:noFill/>
          </a:ln>
        </p:spPr>
      </p:sp>
      <p:sp>
        <p:nvSpPr>
          <p:cNvPr id="189" name="PlaceHolder 2"/>
          <p:cNvSpPr>
            <a:spLocks noGrp="1"/>
          </p:cNvSpPr>
          <p:nvPr>
            <p:ph type="body"/>
          </p:nvPr>
        </p:nvSpPr>
        <p:spPr>
          <a:xfrm>
            <a:off x="685800" y="4343400"/>
            <a:ext cx="5484960" cy="411336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Sourcing: Village Collection Model</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This is the engine of our operation — how galip actually gets from village trees to our facility.</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We use a two-tier supply chain.</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Lead Collectors. Community members we train and register. They buy nuts from farmers in their own village at K3.00 per kilogram for nut-in-shell, sell to us at K3.50. That 50 toea margin is their income for collecting, sorting, and keeping records. Every Lead Collector must submit a Purchase Record List — farmer names, villages, weights, signatures. No list, no sale. That is our traceability backbone.</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Direct farmers — sell to us at village-gate prices. Same quality checks. Same record-keeping requirements.</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Our database currently holds over 900 farmer records across more than 20 villages in Sumkar and Rai Coast districts. For cracked kernels — KIT — we pay K10 per kilogram. That is real money in a rural context.</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The key insight: this model works because of transparency. Clear pricing cards, immediate payment, no middlemen. Farmers know what they will get before they pick a single nut.</a:t>
            </a:r>
            <a:endParaRPr b="0" lang="en-US" sz="2000" spc="-1" strike="noStrike">
              <a:solidFill>
                <a:srgbClr val="000000"/>
              </a:solidFill>
              <a:latin typeface="Arial"/>
            </a:endParaRPr>
          </a:p>
        </p:txBody>
      </p:sp>
      <p:sp>
        <p:nvSpPr>
          <p:cNvPr id="190" name="PlaceHolder 3"/>
          <p:cNvSpPr>
            <a:spLocks noGrp="1"/>
          </p:cNvSpPr>
          <p:nvPr>
            <p:ph type="sldNum" idx="13"/>
          </p:nvPr>
        </p:nvSpPr>
        <p:spPr>
          <a:xfrm>
            <a:off x="3884760" y="8685360"/>
            <a:ext cx="2970360" cy="455760"/>
          </a:xfrm>
          <a:prstGeom prst="rect">
            <a:avLst/>
          </a:prstGeom>
          <a:noFill/>
          <a:ln w="0">
            <a:noFill/>
          </a:ln>
        </p:spPr>
        <p:txBody>
          <a:bodyPr lIns="91440" rIns="91440" tIns="45720" bIns="45720" anchor="b">
            <a:noAutofit/>
          </a:bodyPr>
          <a:lstStyle>
            <a:lvl1pPr indent="0" algn="r">
              <a:lnSpc>
                <a:spcPct val="100000"/>
              </a:lnSpc>
              <a:buNone/>
              <a:tabLst>
                <a:tab algn="l" pos="0"/>
              </a:tabLst>
              <a:defRPr b="0" lang="en-US" sz="1200" spc="-1" strike="noStrike">
                <a:solidFill>
                  <a:srgbClr val="000000"/>
                </a:solidFill>
                <a:latin typeface="Times New Roman"/>
              </a:defRPr>
            </a:lvl1pPr>
          </a:lstStyle>
          <a:p>
            <a:pPr indent="0" algn="r">
              <a:lnSpc>
                <a:spcPct val="100000"/>
              </a:lnSpc>
              <a:buNone/>
              <a:tabLst>
                <a:tab algn="l" pos="0"/>
              </a:tabLst>
            </a:pPr>
            <a:fld id="{DD4E4624-A3B2-4F87-9509-ABDB6FD85BB9}"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type="sldImg"/>
          </p:nvPr>
        </p:nvSpPr>
        <p:spPr>
          <a:xfrm>
            <a:off x="1143000" y="685800"/>
            <a:ext cx="4570560" cy="3427560"/>
          </a:xfrm>
          <a:prstGeom prst="rect">
            <a:avLst/>
          </a:prstGeom>
          <a:ln w="0">
            <a:noFill/>
          </a:ln>
        </p:spPr>
      </p:sp>
      <p:sp>
        <p:nvSpPr>
          <p:cNvPr id="192" name="PlaceHolder 2"/>
          <p:cNvSpPr>
            <a:spLocks noGrp="1"/>
          </p:cNvSpPr>
          <p:nvPr>
            <p:ph type="body"/>
          </p:nvPr>
        </p:nvSpPr>
        <p:spPr>
          <a:xfrm>
            <a:off x="685800" y="4343400"/>
            <a:ext cx="5484960" cy="411336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Processing: Village to Market</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Stage 1 — Receiving and depulping. Nut arrives in its outer pulp layer. We remove the pulp, inspect for mould or insect damage, check freshness — must be within five days of harvest. Pass? We pay and move to drying.</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Stage 2 — Sun drying. Nut-in-shell dried on racks for a minimum of five days until moisture drops below 8%. Simple snap test: if it cracks, it is dry. If it bends, it needs more time. We shall use a moisture meter for verification.</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Stage 3 — Cracking and de-shelling. Leather punch machine — simple, low-maintenance, suitable for village conditions. Kernel must be oven-dried within 48 hours of cracking to prevent rancidity. Time is critical.</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Stage 4 — Roasting. Blanch at 60-80 degrees Celsius, then roast at 120 for about 30 minutes. Final moisture below 2.5%. Critical control point — get this wrong and the product deteriorates in weeks.</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Stage 5 — Packaging and dispatch. Heat-sealed with zip-lock, batch number and best-before date printed. Full sign-off chain from production to dispatch. Every batch traceable back to the farmer.</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We have developed a batch numbering system that traces every packet to its production date and source farmer. Critical control points at receiving, drying, and roasting. Nineteen SOPs and twenty forms supporting the whole process.</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So what does this add up to? Let me show you the impact.</a:t>
            </a:r>
            <a:endParaRPr b="0" lang="en-US" sz="2000" spc="-1" strike="noStrike">
              <a:solidFill>
                <a:srgbClr val="000000"/>
              </a:solidFill>
              <a:latin typeface="Arial"/>
            </a:endParaRPr>
          </a:p>
        </p:txBody>
      </p:sp>
      <p:sp>
        <p:nvSpPr>
          <p:cNvPr id="193" name="PlaceHolder 3"/>
          <p:cNvSpPr>
            <a:spLocks noGrp="1"/>
          </p:cNvSpPr>
          <p:nvPr>
            <p:ph type="sldNum" idx="14"/>
          </p:nvPr>
        </p:nvSpPr>
        <p:spPr>
          <a:xfrm>
            <a:off x="3884760" y="8685360"/>
            <a:ext cx="2970360" cy="455760"/>
          </a:xfrm>
          <a:prstGeom prst="rect">
            <a:avLst/>
          </a:prstGeom>
          <a:noFill/>
          <a:ln w="0">
            <a:noFill/>
          </a:ln>
        </p:spPr>
        <p:txBody>
          <a:bodyPr lIns="91440" rIns="91440" tIns="45720" bIns="45720" anchor="b">
            <a:noAutofit/>
          </a:bodyPr>
          <a:lstStyle>
            <a:lvl1pPr indent="0" algn="r">
              <a:lnSpc>
                <a:spcPct val="100000"/>
              </a:lnSpc>
              <a:buNone/>
              <a:tabLst>
                <a:tab algn="l" pos="0"/>
              </a:tabLst>
              <a:defRPr b="0" lang="en-US" sz="1200" spc="-1" strike="noStrike">
                <a:solidFill>
                  <a:srgbClr val="000000"/>
                </a:solidFill>
                <a:latin typeface="Times New Roman"/>
              </a:defRPr>
            </a:lvl1pPr>
          </a:lstStyle>
          <a:p>
            <a:pPr indent="0" algn="r">
              <a:lnSpc>
                <a:spcPct val="100000"/>
              </a:lnSpc>
              <a:buNone/>
              <a:tabLst>
                <a:tab algn="l" pos="0"/>
              </a:tabLst>
            </a:pPr>
            <a:fld id="{F8BDB926-541E-4330-9926-8BCED622DB4C}"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type="sldImg"/>
          </p:nvPr>
        </p:nvSpPr>
        <p:spPr>
          <a:xfrm>
            <a:off x="1143000" y="685800"/>
            <a:ext cx="4570560" cy="3427560"/>
          </a:xfrm>
          <a:prstGeom prst="rect">
            <a:avLst/>
          </a:prstGeom>
          <a:ln w="0">
            <a:noFill/>
          </a:ln>
        </p:spPr>
      </p:sp>
      <p:sp>
        <p:nvSpPr>
          <p:cNvPr id="195" name="PlaceHolder 2"/>
          <p:cNvSpPr>
            <a:spLocks noGrp="1"/>
          </p:cNvSpPr>
          <p:nvPr>
            <p:ph type="body"/>
          </p:nvPr>
        </p:nvSpPr>
        <p:spPr>
          <a:xfrm>
            <a:off x="685800" y="4343400"/>
            <a:ext cx="5484960" cy="411336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Impact at Scale</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Over 900 farmers across 20 villages. Nineteen SOPs and twenty quality forms. K10 per kilogram for premium kernels directly in farmers' pockets.</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But the broader story matters more.</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SISAL is a social enterprise: 15 percent of gross revenue funds ABLE community programs. Every purchase creates possibility. Every packet sold funds grassroots work.</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Many of our Collectors are women — direct income going to mothers and households. We also engage youth in training for processing, quality control, and business operations.</a:t>
            </a:r>
            <a:endParaRPr b="0" lang="en-US" sz="2000" spc="-1" strike="noStrike">
              <a:solidFill>
                <a:srgbClr val="000000"/>
              </a:solidFill>
              <a:latin typeface="Arial"/>
            </a:endParaRPr>
          </a:p>
        </p:txBody>
      </p:sp>
      <p:sp>
        <p:nvSpPr>
          <p:cNvPr id="196" name="PlaceHolder 3"/>
          <p:cNvSpPr>
            <a:spLocks noGrp="1"/>
          </p:cNvSpPr>
          <p:nvPr>
            <p:ph type="sldNum" idx="15"/>
          </p:nvPr>
        </p:nvSpPr>
        <p:spPr>
          <a:xfrm>
            <a:off x="3884760" y="8685360"/>
            <a:ext cx="2970360" cy="455760"/>
          </a:xfrm>
          <a:prstGeom prst="rect">
            <a:avLst/>
          </a:prstGeom>
          <a:noFill/>
          <a:ln w="0">
            <a:noFill/>
          </a:ln>
        </p:spPr>
        <p:txBody>
          <a:bodyPr lIns="91440" rIns="91440" tIns="45720" bIns="45720" anchor="b">
            <a:noAutofit/>
          </a:bodyPr>
          <a:lstStyle>
            <a:lvl1pPr indent="0" algn="r">
              <a:lnSpc>
                <a:spcPct val="100000"/>
              </a:lnSpc>
              <a:buNone/>
              <a:tabLst>
                <a:tab algn="l" pos="0"/>
              </a:tabLst>
              <a:defRPr b="0" lang="en-US" sz="1200" spc="-1" strike="noStrike">
                <a:solidFill>
                  <a:srgbClr val="000000"/>
                </a:solidFill>
                <a:latin typeface="Times New Roman"/>
              </a:defRPr>
            </a:lvl1pPr>
          </a:lstStyle>
          <a:p>
            <a:pPr indent="0" algn="r">
              <a:lnSpc>
                <a:spcPct val="100000"/>
              </a:lnSpc>
              <a:buNone/>
              <a:tabLst>
                <a:tab algn="l" pos="0"/>
              </a:tabLst>
            </a:pPr>
            <a:fld id="{392B7BE2-94E2-44F5-B48D-ED8824B8BE01}"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PlaceHolder 1"/>
          <p:cNvSpPr>
            <a:spLocks noGrp="1"/>
          </p:cNvSpPr>
          <p:nvPr>
            <p:ph type="sldImg"/>
          </p:nvPr>
        </p:nvSpPr>
        <p:spPr>
          <a:xfrm>
            <a:off x="1143000" y="685800"/>
            <a:ext cx="4570560" cy="3427560"/>
          </a:xfrm>
          <a:prstGeom prst="rect">
            <a:avLst/>
          </a:prstGeom>
          <a:ln w="0">
            <a:noFill/>
          </a:ln>
        </p:spPr>
      </p:sp>
      <p:sp>
        <p:nvSpPr>
          <p:cNvPr id="198" name="PlaceHolder 2"/>
          <p:cNvSpPr>
            <a:spLocks noGrp="1"/>
          </p:cNvSpPr>
          <p:nvPr>
            <p:ph type="body"/>
          </p:nvPr>
        </p:nvSpPr>
        <p:spPr>
          <a:xfrm>
            <a:off x="685800" y="4343400"/>
            <a:ext cx="5484960" cy="411336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Challenges &amp; Lessons</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I will be honest — it has not all been smooth.</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Our biggest challenge is storage. Galip is seasonal — peak from July to November — and we currently lack the capacity to store either nut-in-shell or processed kernels at scale. Nut-in-shell requires cool-room conditions or a proper drying shed; without them, we have lost significant stock through spoilage. Processed kernels need cool, dry storage, but running a generator is expensive, and main grid electricity is unreliable — we average about three days per week. That is the single biggest constraint on our growth.</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But here is what we have learned: start simple. Paper forms before digital — farmers are comfortable with paper, and we get reliable data. Price transparency builds trust. The Lead Collector model has potential, but the collectors have not yet fully owned it as their own business supplying SISAL — that is something we are actively working on. And the moisture meter? Learning from the NARI team is the best investment we ever made — it will solve more quality arguments than anything.</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Most importantly: we have learned that transparency builds trust. Farmers engage when they see clear value — fair prices, immediate payment, and a direct line from their nuts to a finished product on a shelf.</a:t>
            </a:r>
            <a:endParaRPr b="0" lang="en-US" sz="2000" spc="-1" strike="noStrike">
              <a:solidFill>
                <a:srgbClr val="000000"/>
              </a:solidFill>
              <a:latin typeface="Arial"/>
            </a:endParaRPr>
          </a:p>
        </p:txBody>
      </p:sp>
      <p:sp>
        <p:nvSpPr>
          <p:cNvPr id="199" name="PlaceHolder 3"/>
          <p:cNvSpPr>
            <a:spLocks noGrp="1"/>
          </p:cNvSpPr>
          <p:nvPr>
            <p:ph type="sldNum" idx="16"/>
          </p:nvPr>
        </p:nvSpPr>
        <p:spPr>
          <a:xfrm>
            <a:off x="3884760" y="8685360"/>
            <a:ext cx="2970360" cy="455760"/>
          </a:xfrm>
          <a:prstGeom prst="rect">
            <a:avLst/>
          </a:prstGeom>
          <a:noFill/>
          <a:ln w="0">
            <a:noFill/>
          </a:ln>
        </p:spPr>
        <p:txBody>
          <a:bodyPr lIns="91440" rIns="91440" tIns="45720" bIns="45720" anchor="b">
            <a:noAutofit/>
          </a:bodyPr>
          <a:lstStyle>
            <a:lvl1pPr indent="0" algn="r">
              <a:lnSpc>
                <a:spcPct val="100000"/>
              </a:lnSpc>
              <a:buNone/>
              <a:tabLst>
                <a:tab algn="l" pos="0"/>
              </a:tabLst>
              <a:defRPr b="0" lang="en-US" sz="1200" spc="-1" strike="noStrike">
                <a:solidFill>
                  <a:srgbClr val="000000"/>
                </a:solidFill>
                <a:latin typeface="Times New Roman"/>
              </a:defRPr>
            </a:lvl1pPr>
          </a:lstStyle>
          <a:p>
            <a:pPr indent="0" algn="r">
              <a:lnSpc>
                <a:spcPct val="100000"/>
              </a:lnSpc>
              <a:buNone/>
              <a:tabLst>
                <a:tab algn="l" pos="0"/>
              </a:tabLst>
            </a:pPr>
            <a:fld id="{555194C4-A662-4A71-99FA-AEB3303CAA92}"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type="sldImg"/>
          </p:nvPr>
        </p:nvSpPr>
        <p:spPr>
          <a:xfrm>
            <a:off x="1143000" y="685800"/>
            <a:ext cx="4570560" cy="3427560"/>
          </a:xfrm>
          <a:prstGeom prst="rect">
            <a:avLst/>
          </a:prstGeom>
          <a:ln w="0">
            <a:noFill/>
          </a:ln>
        </p:spPr>
      </p:sp>
      <p:sp>
        <p:nvSpPr>
          <p:cNvPr id="201" name="PlaceHolder 2"/>
          <p:cNvSpPr>
            <a:spLocks noGrp="1"/>
          </p:cNvSpPr>
          <p:nvPr>
            <p:ph type="body"/>
          </p:nvPr>
        </p:nvSpPr>
        <p:spPr>
          <a:xfrm>
            <a:off x="685800" y="4343400"/>
            <a:ext cx="5484960" cy="411336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The Road Ahead</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Where are we heading?</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One — Digital Systems. Implementing supply chain traceability, inventory management, and an online ordering platform.</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Two — HACCP Certification. Formalising our food safety systems and preparing for internal audit.</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Three — Export Market. Developing compliance protocols, securing buyers, and optimising our logistics pathway.</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Ambitious agenda. But we have the foundations.</a:t>
            </a:r>
            <a:endParaRPr b="0" lang="en-US" sz="2000" spc="-1" strike="noStrike">
              <a:solidFill>
                <a:srgbClr val="000000"/>
              </a:solidFill>
              <a:latin typeface="Arial"/>
            </a:endParaRPr>
          </a:p>
        </p:txBody>
      </p:sp>
      <p:sp>
        <p:nvSpPr>
          <p:cNvPr id="202" name="PlaceHolder 3"/>
          <p:cNvSpPr>
            <a:spLocks noGrp="1"/>
          </p:cNvSpPr>
          <p:nvPr>
            <p:ph type="sldNum" idx="17"/>
          </p:nvPr>
        </p:nvSpPr>
        <p:spPr>
          <a:xfrm>
            <a:off x="3884760" y="8685360"/>
            <a:ext cx="2970360" cy="455760"/>
          </a:xfrm>
          <a:prstGeom prst="rect">
            <a:avLst/>
          </a:prstGeom>
          <a:noFill/>
          <a:ln w="0">
            <a:noFill/>
          </a:ln>
        </p:spPr>
        <p:txBody>
          <a:bodyPr lIns="91440" rIns="91440" tIns="45720" bIns="45720" anchor="b">
            <a:noAutofit/>
          </a:bodyPr>
          <a:lstStyle>
            <a:lvl1pPr indent="0" algn="r">
              <a:lnSpc>
                <a:spcPct val="100000"/>
              </a:lnSpc>
              <a:buNone/>
              <a:tabLst>
                <a:tab algn="l" pos="0"/>
              </a:tabLst>
              <a:defRPr b="0" lang="en-US" sz="1200" spc="-1" strike="noStrike">
                <a:solidFill>
                  <a:srgbClr val="000000"/>
                </a:solidFill>
                <a:latin typeface="Times New Roman"/>
              </a:defRPr>
            </a:lvl1pPr>
          </a:lstStyle>
          <a:p>
            <a:pPr indent="0" algn="r">
              <a:lnSpc>
                <a:spcPct val="100000"/>
              </a:lnSpc>
              <a:buNone/>
              <a:tabLst>
                <a:tab algn="l" pos="0"/>
              </a:tabLst>
            </a:pPr>
            <a:fld id="{6626B653-EBD7-4115-B006-85B20B6ACE74}"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PlaceHolder 1"/>
          <p:cNvSpPr>
            <a:spLocks noGrp="1"/>
          </p:cNvSpPr>
          <p:nvPr>
            <p:ph type="sldImg"/>
          </p:nvPr>
        </p:nvSpPr>
        <p:spPr>
          <a:xfrm>
            <a:off x="1143000" y="685800"/>
            <a:ext cx="4570560" cy="3427560"/>
          </a:xfrm>
          <a:prstGeom prst="rect">
            <a:avLst/>
          </a:prstGeom>
          <a:ln w="0">
            <a:noFill/>
          </a:ln>
        </p:spPr>
      </p:sp>
      <p:sp>
        <p:nvSpPr>
          <p:cNvPr id="204" name="PlaceHolder 2"/>
          <p:cNvSpPr>
            <a:spLocks noGrp="1"/>
          </p:cNvSpPr>
          <p:nvPr>
            <p:ph type="body"/>
          </p:nvPr>
        </p:nvSpPr>
        <p:spPr>
          <a:xfrm>
            <a:off x="685800" y="4343400"/>
            <a:ext cx="5484960" cy="411336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Thank you all for being part of this conversation.</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If you want to follow up — try our galip, partner with us, invest in the supply chain, or just learn more — please reach out. My email and phone are on the screen. Sim and Tio are in the room too — grab us during the break.</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As we say at SISAL: Every Purchase Creates Possibility.</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If you would like to download this presentation, our company profile, recipe card, and contact details — scan the QR code on the screen. sisalpng.com — where you will find slides, recipes, and more.</a:t>
            </a:r>
            <a:endParaRPr b="0" lang="en-US" sz="2000" spc="-1" strike="noStrike">
              <a:solidFill>
                <a:srgbClr val="000000"/>
              </a:solidFill>
              <a:latin typeface="Arial"/>
            </a:endParaRPr>
          </a:p>
          <a:p>
            <a:pPr marL="216000" indent="0">
              <a:lnSpc>
                <a:spcPct val="100000"/>
              </a:lnSpc>
              <a:buNone/>
              <a:tabLst>
                <a:tab algn="l" pos="0"/>
              </a:tabLst>
            </a:pPr>
            <a:endParaRPr b="0" lang="en-US" sz="2000" spc="-1" strike="noStrike">
              <a:solidFill>
                <a:srgbClr val="000000"/>
              </a:solidFill>
              <a:latin typeface="Arial"/>
            </a:endParaRPr>
          </a:p>
          <a:p>
            <a:pPr marL="216000" indent="0">
              <a:lnSpc>
                <a:spcPct val="100000"/>
              </a:lnSpc>
              <a:buNone/>
              <a:tabLst>
                <a:tab algn="l" pos="0"/>
              </a:tabLst>
            </a:pPr>
            <a:r>
              <a:rPr b="0" lang="en-US" sz="2000" spc="-1" strike="noStrike">
                <a:solidFill>
                  <a:srgbClr val="000000"/>
                </a:solidFill>
                <a:latin typeface="Arial"/>
              </a:rPr>
              <a:t>Thank you.</a:t>
            </a:r>
            <a:endParaRPr b="0" lang="en-US" sz="2000" spc="-1" strike="noStrike">
              <a:solidFill>
                <a:srgbClr val="000000"/>
              </a:solidFill>
              <a:latin typeface="Arial"/>
            </a:endParaRPr>
          </a:p>
        </p:txBody>
      </p:sp>
      <p:sp>
        <p:nvSpPr>
          <p:cNvPr id="205" name="PlaceHolder 3"/>
          <p:cNvSpPr>
            <a:spLocks noGrp="1"/>
          </p:cNvSpPr>
          <p:nvPr>
            <p:ph type="sldNum" idx="18"/>
          </p:nvPr>
        </p:nvSpPr>
        <p:spPr>
          <a:xfrm>
            <a:off x="3884760" y="8685360"/>
            <a:ext cx="2970360" cy="455760"/>
          </a:xfrm>
          <a:prstGeom prst="rect">
            <a:avLst/>
          </a:prstGeom>
          <a:noFill/>
          <a:ln w="0">
            <a:noFill/>
          </a:ln>
        </p:spPr>
        <p:txBody>
          <a:bodyPr lIns="91440" rIns="91440" tIns="45720" bIns="45720" anchor="b">
            <a:noAutofit/>
          </a:bodyPr>
          <a:lstStyle>
            <a:lvl1pPr indent="0" algn="r">
              <a:lnSpc>
                <a:spcPct val="100000"/>
              </a:lnSpc>
              <a:buNone/>
              <a:tabLst>
                <a:tab algn="l" pos="0"/>
              </a:tabLst>
              <a:defRPr b="0" lang="en-US" sz="1200" spc="-1" strike="noStrike">
                <a:solidFill>
                  <a:srgbClr val="000000"/>
                </a:solidFill>
                <a:latin typeface="Times New Roman"/>
              </a:defRPr>
            </a:lvl1pPr>
          </a:lstStyle>
          <a:p>
            <a:pPr indent="0" algn="r">
              <a:lnSpc>
                <a:spcPct val="100000"/>
              </a:lnSpc>
              <a:buNone/>
              <a:tabLst>
                <a:tab algn="l" pos="0"/>
              </a:tabLst>
            </a:pPr>
            <a:fld id="{6DE0CCE3-E213-490D-BB28-1A5B67C84503}"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EF68263E-D928-4E6C-8B7A-61C8F2003750}" type="slidenum">
              <a:t>&lt;#&gt;</a:t>
            </a:fld>
          </a:p>
        </p:txBody>
      </p:sp>
      <p:sp>
        <p:nvSpPr>
          <p:cNvPr id="4" name="PlaceHolder 3"/>
          <p:cNvSpPr>
            <a:spLocks noGrp="1"/>
          </p:cNvSpPr>
          <p:nvPr>
            <p:ph type="dt" idx="3"/>
          </p:nvPr>
        </p:nvSpPr>
        <p:spPr/>
        <p:txBody>
          <a:bodyPr/>
          <a:p>
            <a:r>
              <a:rPr lang="en-US"/>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1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US"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3C3D41C-908C-4D86-9520-7B31532542AD}" type="slidenum">
              <a:t>&lt;#&gt;</a:t>
            </a:fld>
          </a:p>
        </p:txBody>
      </p:sp>
      <p:sp>
        <p:nvSpPr>
          <p:cNvPr id="6" name="PlaceHolder 5"/>
          <p:cNvSpPr>
            <a:spLocks noGrp="1"/>
          </p:cNvSpPr>
          <p:nvPr>
            <p:ph type="dt" idx="6"/>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ftr" idx="1"/>
          </p:nvPr>
        </p:nvSpPr>
        <p:spPr>
          <a:xfrm>
            <a:off x="3124080" y="6356520"/>
            <a:ext cx="2892600" cy="3621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pc="-1" strike="noStrike">
                <a:solidFill>
                  <a:srgbClr val="000000"/>
                </a:solidFill>
                <a:latin typeface="Times New Roman"/>
              </a:defRPr>
            </a:lvl1pPr>
          </a:lstStyle>
          <a:p>
            <a:pPr indent="0" algn="ctr">
              <a:lnSpc>
                <a:spcPct val="100000"/>
              </a:lnSpc>
              <a:buNone/>
              <a:tabLst>
                <a:tab algn="l" pos="0"/>
              </a:tabLst>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1" name="PlaceHolder 2"/>
          <p:cNvSpPr>
            <a:spLocks noGrp="1"/>
          </p:cNvSpPr>
          <p:nvPr>
            <p:ph type="sldNum" idx="2"/>
          </p:nvPr>
        </p:nvSpPr>
        <p:spPr>
          <a:xfrm>
            <a:off x="6553080" y="6356520"/>
            <a:ext cx="2130840" cy="36216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pc="-1" strike="noStrike">
                <a:solidFill>
                  <a:schemeClr val="dk1">
                    <a:tint val="75000"/>
                  </a:schemeClr>
                </a:solidFill>
                <a:latin typeface="Calibri"/>
              </a:defRPr>
            </a:lvl1pPr>
          </a:lstStyle>
          <a:p>
            <a:pPr indent="0" algn="r" defTabSz="457200">
              <a:lnSpc>
                <a:spcPct val="100000"/>
              </a:lnSpc>
              <a:buNone/>
              <a:tabLst>
                <a:tab algn="l" pos="0"/>
              </a:tabLst>
            </a:pPr>
            <a:fld id="{C32F78C9-C804-46EA-AE7C-FD6A25936CED}"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
        <p:nvSpPr>
          <p:cNvPr id="2" name="PlaceHolder 3"/>
          <p:cNvSpPr>
            <a:spLocks noGrp="1"/>
          </p:cNvSpPr>
          <p:nvPr>
            <p:ph type="dt" idx="3"/>
          </p:nvPr>
        </p:nvSpPr>
        <p:spPr>
          <a:xfrm>
            <a:off x="457200" y="6356520"/>
            <a:ext cx="2130840" cy="362160"/>
          </a:xfrm>
          <a:prstGeom prst="rect">
            <a:avLst/>
          </a:prstGeom>
          <a:noFill/>
          <a:ln w="0">
            <a:noFill/>
          </a:ln>
        </p:spPr>
        <p:txBody>
          <a:bodyPr lIns="91440" rIns="91440" tIns="45720" bIns="45720" anchor="ctr">
            <a:noAutofit/>
          </a:bodyPr>
          <a:lstStyle>
            <a:lvl1pPr indent="0">
              <a:buNone/>
              <a:defRPr b="0" lang="en-US" sz="1400" spc="-1" strike="noStrike">
                <a:solidFill>
                  <a:srgbClr val="000000"/>
                </a:solidFill>
                <a:latin typeface="Times New Roman"/>
              </a:defRPr>
            </a:lvl1pPr>
          </a:lstStyle>
          <a:p>
            <a:pPr indent="0">
              <a:buNone/>
            </a:pPr>
            <a:r>
              <a:rPr b="0" lang="en-US" sz="1400" spc="-1" strike="noStrike">
                <a:solidFill>
                  <a:srgbClr val="000000"/>
                </a:solidFill>
                <a:latin typeface="Times New Roman"/>
              </a:rPr>
              <a:t>&lt;date/time&gt;</a:t>
            </a:r>
            <a:endParaRPr b="0" lang="en-US" sz="1400" spc="-1" strike="noStrike">
              <a:solidFill>
                <a:srgbClr val="000000"/>
              </a:solidFill>
              <a:latin typeface="Times New Roman"/>
            </a:endParaRPr>
          </a:p>
        </p:txBody>
      </p:sp>
      <p:sp>
        <p:nvSpPr>
          <p:cNvPr id="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US" sz="4400" spc="-1" strike="noStrike">
                <a:solidFill>
                  <a:srgbClr val="000000"/>
                </a:solidFill>
                <a:latin typeface="Arial"/>
              </a:rPr>
              <a:t>Click to edit </a:t>
            </a:r>
            <a:r>
              <a:rPr b="0" lang="en-US" sz="4400" spc="-1" strike="noStrike">
                <a:solidFill>
                  <a:srgbClr val="000000"/>
                </a:solidFill>
                <a:latin typeface="Arial"/>
              </a:rPr>
              <a:t>the title text </a:t>
            </a:r>
            <a:r>
              <a:rPr b="0" lang="en-US" sz="4400" spc="-1" strike="noStrike">
                <a:solidFill>
                  <a:srgbClr val="000000"/>
                </a:solidFill>
                <a:latin typeface="Arial"/>
              </a:rPr>
              <a:t>format</a:t>
            </a:r>
            <a:endParaRPr b="0" lang="en-US" sz="4400" spc="-1" strike="noStrike">
              <a:solidFill>
                <a:srgbClr val="000000"/>
              </a:solidFill>
              <a:latin typeface="Arial"/>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solidFill>
                  <a:srgbClr val="000000"/>
                </a:solidFill>
                <a:latin typeface="Arial"/>
              </a:rPr>
              <a:t>Click to edit the outline text format</a:t>
            </a:r>
            <a:endParaRPr b="0" lang="en-US"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800" spc="-1" strike="noStrike">
                <a:solidFill>
                  <a:srgbClr val="000000"/>
                </a:solidFill>
                <a:latin typeface="Arial"/>
              </a:rPr>
              <a:t>Second Outline Level</a:t>
            </a:r>
            <a:endParaRPr b="0" lang="en-U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400" spc="-1" strike="noStrike">
                <a:solidFill>
                  <a:srgbClr val="000000"/>
                </a:solidFill>
                <a:latin typeface="Arial"/>
              </a:rPr>
              <a:t>Third Outline Level</a:t>
            </a:r>
            <a:endParaRPr b="0" lang="en-US"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000" spc="-1" strike="noStrike">
                <a:solidFill>
                  <a:srgbClr val="000000"/>
                </a:solidFill>
                <a:latin typeface="Arial"/>
              </a:rPr>
              <a:t>Fourth Outline Level</a:t>
            </a:r>
            <a:endParaRPr b="0" lang="en-US"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en-US" sz="1800" spc="-1" strike="noStrike">
                <a:solidFill>
                  <a:srgbClr val="000000"/>
                </a:solidFill>
                <a:latin typeface="Arial"/>
              </a:rPr>
              <a:t>C</a:t>
            </a:r>
            <a:r>
              <a:rPr b="0" lang="en-US" sz="1800" spc="-1" strike="noStrike">
                <a:solidFill>
                  <a:srgbClr val="000000"/>
                </a:solidFill>
                <a:latin typeface="Arial"/>
              </a:rPr>
              <a:t>l</a:t>
            </a:r>
            <a:r>
              <a:rPr b="0" lang="en-US" sz="1800" spc="-1" strike="noStrike">
                <a:solidFill>
                  <a:srgbClr val="000000"/>
                </a:solidFill>
                <a:latin typeface="Arial"/>
              </a:rPr>
              <a:t>i</a:t>
            </a:r>
            <a:r>
              <a:rPr b="0" lang="en-US" sz="1800" spc="-1" strike="noStrike">
                <a:solidFill>
                  <a:srgbClr val="000000"/>
                </a:solidFill>
                <a:latin typeface="Arial"/>
              </a:rPr>
              <a:t>c</a:t>
            </a:r>
            <a:r>
              <a:rPr b="0" lang="en-US" sz="1800" spc="-1" strike="noStrike">
                <a:solidFill>
                  <a:srgbClr val="000000"/>
                </a:solidFill>
                <a:latin typeface="Arial"/>
              </a:rPr>
              <a:t>k</a:t>
            </a:r>
            <a:r>
              <a:rPr b="0" lang="en-US" sz="1800" spc="-1" strike="noStrike">
                <a:solidFill>
                  <a:srgbClr val="000000"/>
                </a:solidFill>
                <a:latin typeface="Arial"/>
              </a:rPr>
              <a:t> </a:t>
            </a:r>
            <a:r>
              <a:rPr b="0" lang="en-US" sz="1800" spc="-1" strike="noStrike">
                <a:solidFill>
                  <a:srgbClr val="000000"/>
                </a:solidFill>
                <a:latin typeface="Arial"/>
              </a:rPr>
              <a:t>t</a:t>
            </a:r>
            <a:r>
              <a:rPr b="0" lang="en-US" sz="1800" spc="-1" strike="noStrike">
                <a:solidFill>
                  <a:srgbClr val="000000"/>
                </a:solidFill>
                <a:latin typeface="Arial"/>
              </a:rPr>
              <a:t>o</a:t>
            </a:r>
            <a:r>
              <a:rPr b="0" lang="en-US" sz="1800" spc="-1" strike="noStrike">
                <a:solidFill>
                  <a:srgbClr val="000000"/>
                </a:solidFill>
                <a:latin typeface="Arial"/>
              </a:rPr>
              <a:t> </a:t>
            </a:r>
            <a:r>
              <a:rPr b="0" lang="en-US" sz="1800" spc="-1" strike="noStrike">
                <a:solidFill>
                  <a:srgbClr val="000000"/>
                </a:solidFill>
                <a:latin typeface="Arial"/>
              </a:rPr>
              <a:t>e</a:t>
            </a:r>
            <a:r>
              <a:rPr b="0" lang="en-US" sz="1800" spc="-1" strike="noStrike">
                <a:solidFill>
                  <a:srgbClr val="000000"/>
                </a:solidFill>
                <a:latin typeface="Arial"/>
              </a:rPr>
              <a:t>d</a:t>
            </a:r>
            <a:r>
              <a:rPr b="0" lang="en-US" sz="1800" spc="-1" strike="noStrike">
                <a:solidFill>
                  <a:srgbClr val="000000"/>
                </a:solidFill>
                <a:latin typeface="Arial"/>
              </a:rPr>
              <a:t>i</a:t>
            </a:r>
            <a:r>
              <a:rPr b="0" lang="en-US" sz="1800" spc="-1" strike="noStrike">
                <a:solidFill>
                  <a:srgbClr val="000000"/>
                </a:solidFill>
                <a:latin typeface="Arial"/>
              </a:rPr>
              <a:t>t </a:t>
            </a:r>
            <a:r>
              <a:rPr b="0" lang="en-US" sz="1800" spc="-1" strike="noStrike">
                <a:solidFill>
                  <a:srgbClr val="000000"/>
                </a:solidFill>
                <a:latin typeface="Arial"/>
              </a:rPr>
              <a:t>t</a:t>
            </a:r>
            <a:r>
              <a:rPr b="0" lang="en-US" sz="1800" spc="-1" strike="noStrike">
                <a:solidFill>
                  <a:srgbClr val="000000"/>
                </a:solidFill>
                <a:latin typeface="Arial"/>
              </a:rPr>
              <a:t>h</a:t>
            </a:r>
            <a:r>
              <a:rPr b="0" lang="en-US" sz="1800" spc="-1" strike="noStrike">
                <a:solidFill>
                  <a:srgbClr val="000000"/>
                </a:solidFill>
                <a:latin typeface="Arial"/>
              </a:rPr>
              <a:t>e</a:t>
            </a:r>
            <a:r>
              <a:rPr b="0" lang="en-US" sz="1800" spc="-1" strike="noStrike">
                <a:solidFill>
                  <a:srgbClr val="000000"/>
                </a:solidFill>
                <a:latin typeface="Arial"/>
              </a:rPr>
              <a:t> </a:t>
            </a:r>
            <a:r>
              <a:rPr b="0" lang="en-US" sz="1800" spc="-1" strike="noStrike">
                <a:solidFill>
                  <a:srgbClr val="000000"/>
                </a:solidFill>
                <a:latin typeface="Arial"/>
              </a:rPr>
              <a:t>t</a:t>
            </a:r>
            <a:r>
              <a:rPr b="0" lang="en-US" sz="1800" spc="-1" strike="noStrike">
                <a:solidFill>
                  <a:srgbClr val="000000"/>
                </a:solidFill>
                <a:latin typeface="Arial"/>
              </a:rPr>
              <a:t>i</a:t>
            </a:r>
            <a:r>
              <a:rPr b="0" lang="en-US" sz="1800" spc="-1" strike="noStrike">
                <a:solidFill>
                  <a:srgbClr val="000000"/>
                </a:solidFill>
                <a:latin typeface="Arial"/>
              </a:rPr>
              <a:t>t</a:t>
            </a:r>
            <a:r>
              <a:rPr b="0" lang="en-US" sz="1800" spc="-1" strike="noStrike">
                <a:solidFill>
                  <a:srgbClr val="000000"/>
                </a:solidFill>
                <a:latin typeface="Arial"/>
              </a:rPr>
              <a:t>l</a:t>
            </a:r>
            <a:r>
              <a:rPr b="0" lang="en-US" sz="1800" spc="-1" strike="noStrike">
                <a:solidFill>
                  <a:srgbClr val="000000"/>
                </a:solidFill>
                <a:latin typeface="Arial"/>
              </a:rPr>
              <a:t>e</a:t>
            </a:r>
            <a:r>
              <a:rPr b="0" lang="en-US" sz="1800" spc="-1" strike="noStrike">
                <a:solidFill>
                  <a:srgbClr val="000000"/>
                </a:solidFill>
                <a:latin typeface="Arial"/>
              </a:rPr>
              <a:t> </a:t>
            </a:r>
            <a:r>
              <a:rPr b="0" lang="en-US" sz="1800" spc="-1" strike="noStrike">
                <a:solidFill>
                  <a:srgbClr val="000000"/>
                </a:solidFill>
                <a:latin typeface="Arial"/>
              </a:rPr>
              <a:t>t</a:t>
            </a:r>
            <a:r>
              <a:rPr b="0" lang="en-US" sz="1800" spc="-1" strike="noStrike">
                <a:solidFill>
                  <a:srgbClr val="000000"/>
                </a:solidFill>
                <a:latin typeface="Arial"/>
              </a:rPr>
              <a:t>e</a:t>
            </a:r>
            <a:r>
              <a:rPr b="0" lang="en-US" sz="1800" spc="-1" strike="noStrike">
                <a:solidFill>
                  <a:srgbClr val="000000"/>
                </a:solidFill>
                <a:latin typeface="Arial"/>
              </a:rPr>
              <a:t>x</a:t>
            </a:r>
            <a:r>
              <a:rPr b="0" lang="en-US" sz="1800" spc="-1" strike="noStrike">
                <a:solidFill>
                  <a:srgbClr val="000000"/>
                </a:solidFill>
                <a:latin typeface="Arial"/>
              </a:rPr>
              <a:t>t </a:t>
            </a:r>
            <a:r>
              <a:rPr b="0" lang="en-US" sz="1800" spc="-1" strike="noStrike">
                <a:solidFill>
                  <a:srgbClr val="000000"/>
                </a:solidFill>
                <a:latin typeface="Arial"/>
              </a:rPr>
              <a:t>f</a:t>
            </a:r>
            <a:r>
              <a:rPr b="0" lang="en-US" sz="1800" spc="-1" strike="noStrike">
                <a:solidFill>
                  <a:srgbClr val="000000"/>
                </a:solidFill>
                <a:latin typeface="Arial"/>
              </a:rPr>
              <a:t>o</a:t>
            </a:r>
            <a:r>
              <a:rPr b="0" lang="en-US" sz="1800" spc="-1" strike="noStrike">
                <a:solidFill>
                  <a:srgbClr val="000000"/>
                </a:solidFill>
                <a:latin typeface="Arial"/>
              </a:rPr>
              <a:t>r</a:t>
            </a:r>
            <a:r>
              <a:rPr b="0" lang="en-US" sz="1800" spc="-1" strike="noStrike">
                <a:solidFill>
                  <a:srgbClr val="000000"/>
                </a:solidFill>
                <a:latin typeface="Arial"/>
              </a:rPr>
              <a:t>m</a:t>
            </a:r>
            <a:r>
              <a:rPr b="0" lang="en-US" sz="1800" spc="-1" strike="noStrike">
                <a:solidFill>
                  <a:srgbClr val="000000"/>
                </a:solidFill>
                <a:latin typeface="Arial"/>
              </a:rPr>
              <a:t>a</a:t>
            </a:r>
            <a:r>
              <a:rPr b="0" lang="en-US" sz="1800" spc="-1" strike="noStrike">
                <a:solidFill>
                  <a:srgbClr val="000000"/>
                </a:solidFill>
                <a:latin typeface="Arial"/>
              </a:rPr>
              <a:t>t</a:t>
            </a:r>
            <a:endParaRPr b="0" lang="en-US" sz="1800" spc="-1" strike="noStrike">
              <a:solidFill>
                <a:srgbClr val="000000"/>
              </a:solidFill>
              <a:latin typeface="Arial"/>
            </a:endParaRPr>
          </a:p>
        </p:txBody>
      </p:sp>
      <p:sp>
        <p:nvSpPr>
          <p:cNvPr id="6" name="PlaceHolder 2"/>
          <p:cNvSpPr>
            <a:spLocks noGrp="1"/>
          </p:cNvSpPr>
          <p:nvPr>
            <p:ph type="ftr" idx="4"/>
          </p:nvPr>
        </p:nvSpPr>
        <p:spPr>
          <a:xfrm>
            <a:off x="3124080" y="6356520"/>
            <a:ext cx="2892600" cy="36216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pc="-1" strike="noStrike">
                <a:solidFill>
                  <a:srgbClr val="000000"/>
                </a:solidFill>
                <a:latin typeface="Times New Roman"/>
              </a:defRPr>
            </a:lvl1pPr>
          </a:lstStyle>
          <a:p>
            <a:pPr indent="0" algn="ctr">
              <a:lnSpc>
                <a:spcPct val="100000"/>
              </a:lnSpc>
              <a:buNone/>
              <a:tabLst>
                <a:tab algn="l" pos="0"/>
              </a:tabLst>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7" name="PlaceHolder 3"/>
          <p:cNvSpPr>
            <a:spLocks noGrp="1"/>
          </p:cNvSpPr>
          <p:nvPr>
            <p:ph type="sldNum" idx="5"/>
          </p:nvPr>
        </p:nvSpPr>
        <p:spPr>
          <a:xfrm>
            <a:off x="6553080" y="6356520"/>
            <a:ext cx="2130840" cy="362160"/>
          </a:xfrm>
          <a:prstGeom prst="rect">
            <a:avLst/>
          </a:prstGeom>
          <a:noFill/>
          <a:ln w="0">
            <a:noFill/>
          </a:ln>
        </p:spPr>
        <p:txBody>
          <a:bodyPr lIns="91440" rIns="91440" tIns="45720" bIns="45720" anchor="ctr">
            <a:noAutofit/>
          </a:bodyPr>
          <a:lstStyle>
            <a:lvl1pPr indent="0" algn="r" defTabSz="457200">
              <a:lnSpc>
                <a:spcPct val="100000"/>
              </a:lnSpc>
              <a:buNone/>
              <a:tabLst>
                <a:tab algn="l" pos="0"/>
              </a:tabLst>
              <a:defRPr b="0" lang="en-US" sz="1200" spc="-1" strike="noStrike">
                <a:solidFill>
                  <a:schemeClr val="dk1">
                    <a:tint val="75000"/>
                  </a:schemeClr>
                </a:solidFill>
                <a:latin typeface="Calibri"/>
              </a:defRPr>
            </a:lvl1pPr>
          </a:lstStyle>
          <a:p>
            <a:pPr indent="0" algn="r" defTabSz="457200">
              <a:lnSpc>
                <a:spcPct val="100000"/>
              </a:lnSpc>
              <a:buNone/>
              <a:tabLst>
                <a:tab algn="l" pos="0"/>
              </a:tabLst>
            </a:pPr>
            <a:fld id="{12300568-068E-4DCA-AE61-7CB13DF3B345}" type="slidenum">
              <a:rPr b="0" lang="en-US" sz="1200" spc="-1" strike="noStrike">
                <a:solidFill>
                  <a:schemeClr val="dk1">
                    <a:tint val="75000"/>
                  </a:schemeClr>
                </a:solidFill>
                <a:latin typeface="Calibri"/>
              </a:rPr>
              <a:t>&lt;number&gt;</a:t>
            </a:fld>
            <a:endParaRPr b="0" lang="en-US" sz="1200" spc="-1" strike="noStrike">
              <a:solidFill>
                <a:srgbClr val="000000"/>
              </a:solidFill>
              <a:latin typeface="Times New Roman"/>
            </a:endParaRPr>
          </a:p>
        </p:txBody>
      </p:sp>
      <p:sp>
        <p:nvSpPr>
          <p:cNvPr id="8" name="PlaceHolder 4"/>
          <p:cNvSpPr>
            <a:spLocks noGrp="1"/>
          </p:cNvSpPr>
          <p:nvPr>
            <p:ph type="dt" idx="6"/>
          </p:nvPr>
        </p:nvSpPr>
        <p:spPr>
          <a:xfrm>
            <a:off x="457200" y="6356520"/>
            <a:ext cx="2130840" cy="362160"/>
          </a:xfrm>
          <a:prstGeom prst="rect">
            <a:avLst/>
          </a:prstGeom>
          <a:noFill/>
          <a:ln w="0">
            <a:noFill/>
          </a:ln>
        </p:spPr>
        <p:txBody>
          <a:bodyPr lIns="91440" rIns="91440" tIns="45720" bIns="45720" anchor="ctr">
            <a:noAutofit/>
          </a:bodyPr>
          <a:lstStyle>
            <a:lvl1pPr indent="0">
              <a:buNone/>
              <a:defRPr b="0" lang="en-US" sz="1400" spc="-1" strike="noStrike">
                <a:solidFill>
                  <a:srgbClr val="000000"/>
                </a:solidFill>
                <a:latin typeface="Times New Roman"/>
              </a:defRPr>
            </a:lvl1pPr>
          </a:lstStyle>
          <a:p>
            <a:pPr indent="0">
              <a:buNone/>
            </a:pPr>
            <a:r>
              <a:rPr b="0" lang="en-US" sz="1400" spc="-1" strike="noStrike">
                <a:solidFill>
                  <a:srgbClr val="000000"/>
                </a:solidFill>
                <a:latin typeface="Times New Roman"/>
              </a:rPr>
              <a:t>&lt;date/time&gt;</a:t>
            </a:r>
            <a:endParaRPr b="0" lang="en-US" sz="1400" spc="-1" strike="noStrike">
              <a:solidFill>
                <a:srgbClr val="000000"/>
              </a:solidFill>
              <a:latin typeface="Times New Roman"/>
            </a:endParaRPr>
          </a:p>
        </p:txBody>
      </p:sp>
      <p:sp>
        <p:nvSpPr>
          <p:cNvPr id="9"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solidFill>
                  <a:srgbClr val="000000"/>
                </a:solidFill>
                <a:latin typeface="Arial"/>
              </a:rPr>
              <a:t>Click to edit the outline text format</a:t>
            </a:r>
            <a:endParaRPr b="0" lang="en-US"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800" spc="-1" strike="noStrike">
                <a:solidFill>
                  <a:srgbClr val="000000"/>
                </a:solidFill>
                <a:latin typeface="Arial"/>
              </a:rPr>
              <a:t>Second Outline Level</a:t>
            </a:r>
            <a:endParaRPr b="0" lang="en-U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400" spc="-1" strike="noStrike">
                <a:solidFill>
                  <a:srgbClr val="000000"/>
                </a:solidFill>
                <a:latin typeface="Arial"/>
              </a:rPr>
              <a:t>Third Outline Level</a:t>
            </a:r>
            <a:endParaRPr b="0" lang="en-US"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000" spc="-1" strike="noStrike">
                <a:solidFill>
                  <a:srgbClr val="000000"/>
                </a:solidFill>
                <a:latin typeface="Arial"/>
              </a:rPr>
              <a:t>Fourth Outline Level</a:t>
            </a:r>
            <a:endParaRPr b="0" lang="en-US"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 Id="rId3" Type="http://schemas.openxmlformats.org/officeDocument/2006/relationships/notesSlide" Target="../notesSlides/notesSlide1.xml"/>
</Relationships>
</file>

<file path=ppt/slides/_rels/slide2.xml.rels><?xml version="1.0" encoding="UTF-8"?>
<Relationships xmlns="http://schemas.openxmlformats.org/package/2006/relationships"><Relationship Id="rId1" Type="http://schemas.openxmlformats.org/officeDocument/2006/relationships/video" Target="../media/media2.mp4"/><Relationship Id="rId2" Type="http://schemas.microsoft.com/office/2007/relationships/media" Target="../media/media2.mp4"/><Relationship Id="rId3" Type="http://schemas.openxmlformats.org/officeDocument/2006/relationships/image" Target="../media/image3.png"/><Relationship Id="rId4" Type="http://schemas.openxmlformats.org/officeDocument/2006/relationships/slideLayout" Target="../slideLayouts/slideLayout1.xml"/><Relationship Id="rId5"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7.jpeg"/><Relationship Id="rId3" Type="http://schemas.openxmlformats.org/officeDocument/2006/relationships/slideLayout" Target="../slideLayouts/slideLayout1.xml"/><Relationship Id="rId4"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jpeg"/><Relationship Id="rId3" Type="http://schemas.openxmlformats.org/officeDocument/2006/relationships/slideLayout" Target="../slideLayouts/slideLayout1.xml"/><Relationship Id="rId4"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Rectangle 1"/>
          <p:cNvSpPr/>
          <p:nvPr/>
        </p:nvSpPr>
        <p:spPr>
          <a:xfrm>
            <a:off x="0" y="0"/>
            <a:ext cx="12189240" cy="6855120"/>
          </a:xfrm>
          <a:prstGeom prst="rect">
            <a:avLst/>
          </a:prstGeom>
          <a:solidFill>
            <a:srgbClr val="331c60"/>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9" name="Rectangle 2"/>
          <p:cNvSpPr/>
          <p:nvPr/>
        </p:nvSpPr>
        <p:spPr>
          <a:xfrm>
            <a:off x="0" y="0"/>
            <a:ext cx="12189240" cy="511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9000" bIns="9000" anchor="ctr">
            <a:noAutofit/>
          </a:bodyPr>
          <a:p>
            <a:pPr>
              <a:lnSpc>
                <a:spcPct val="100000"/>
              </a:lnSpc>
            </a:pPr>
            <a:endParaRPr b="0" lang="en-US" sz="1800" spc="-1" strike="noStrike">
              <a:solidFill>
                <a:schemeClr val="lt1"/>
              </a:solidFill>
              <a:latin typeface="Calibri"/>
              <a:ea typeface="DejaVu Sans"/>
            </a:endParaRPr>
          </a:p>
        </p:txBody>
      </p:sp>
      <p:sp>
        <p:nvSpPr>
          <p:cNvPr id="20" name="TextBox 4"/>
          <p:cNvSpPr/>
          <p:nvPr/>
        </p:nvSpPr>
        <p:spPr>
          <a:xfrm>
            <a:off x="7926480" y="720000"/>
            <a:ext cx="2504160" cy="39492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1000" spc="-1" strike="noStrike">
                <a:solidFill>
                  <a:srgbClr val="ddbd88"/>
                </a:solidFill>
                <a:latin typeface="Inter"/>
                <a:ea typeface="DejaVu Sans"/>
              </a:rPr>
              <a:t>PNG Food &amp; Nutrition Conference 2026</a:t>
            </a:r>
            <a:endParaRPr b="0" lang="en-US" sz="1000" spc="-1" strike="noStrike">
              <a:solidFill>
                <a:srgbClr val="000000"/>
              </a:solidFill>
              <a:latin typeface="Arial"/>
            </a:endParaRPr>
          </a:p>
        </p:txBody>
      </p:sp>
      <p:sp>
        <p:nvSpPr>
          <p:cNvPr id="21" name="Rectangle 5"/>
          <p:cNvSpPr/>
          <p:nvPr/>
        </p:nvSpPr>
        <p:spPr>
          <a:xfrm>
            <a:off x="7200000" y="1080000"/>
            <a:ext cx="395712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22" name="TextBox 6"/>
          <p:cNvSpPr/>
          <p:nvPr/>
        </p:nvSpPr>
        <p:spPr>
          <a:xfrm>
            <a:off x="7767000" y="1368000"/>
            <a:ext cx="2823120" cy="155268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2400" spc="-1" strike="noStrike">
                <a:solidFill>
                  <a:srgbClr val="ffffff"/>
                </a:solidFill>
                <a:latin typeface="Inter"/>
                <a:ea typeface="DejaVu Sans"/>
              </a:rPr>
              <a:t>Conversations on</a:t>
            </a:r>
            <a:br>
              <a:rPr sz="1800"/>
            </a:br>
            <a:r>
              <a:rPr b="0" lang="en-US" sz="2400" spc="-1" strike="noStrike">
                <a:solidFill>
                  <a:srgbClr val="ffffff"/>
                </a:solidFill>
                <a:latin typeface="Inter"/>
                <a:ea typeface="DejaVu Sans"/>
              </a:rPr>
              <a:t>Improving Rural</a:t>
            </a:r>
            <a:br>
              <a:rPr sz="1800"/>
            </a:br>
            <a:r>
              <a:rPr b="0" lang="en-US" sz="2400" spc="-1" strike="noStrike">
                <a:solidFill>
                  <a:srgbClr val="ffffff"/>
                </a:solidFill>
                <a:latin typeface="Inter"/>
                <a:ea typeface="DejaVu Sans"/>
              </a:rPr>
              <a:t>Livelihoods</a:t>
            </a:r>
            <a:endParaRPr b="0" lang="en-US" sz="2400" spc="-1" strike="noStrike">
              <a:solidFill>
                <a:srgbClr val="000000"/>
              </a:solidFill>
              <a:latin typeface="Arial"/>
            </a:endParaRPr>
          </a:p>
        </p:txBody>
      </p:sp>
      <p:sp>
        <p:nvSpPr>
          <p:cNvPr id="23" name="TextBox 7"/>
          <p:cNvSpPr/>
          <p:nvPr/>
        </p:nvSpPr>
        <p:spPr>
          <a:xfrm>
            <a:off x="7619760" y="3240000"/>
            <a:ext cx="3117240" cy="82080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1600" spc="-1" strike="noStrike">
                <a:solidFill>
                  <a:srgbClr val="ddbd88"/>
                </a:solidFill>
                <a:latin typeface="Inter"/>
                <a:ea typeface="DejaVu Sans"/>
              </a:rPr>
              <a:t>Value adding and marketing of</a:t>
            </a:r>
            <a:br>
              <a:rPr sz="1800"/>
            </a:br>
            <a:r>
              <a:rPr b="0" lang="en-US" sz="1600" spc="-1" strike="noStrike">
                <a:solidFill>
                  <a:srgbClr val="ffffff"/>
                </a:solidFill>
                <a:latin typeface="Inter"/>
                <a:ea typeface="DejaVu Sans"/>
              </a:rPr>
              <a:t>galip in Madang Province</a:t>
            </a:r>
            <a:endParaRPr b="0" lang="en-US" sz="1600" spc="-1" strike="noStrike">
              <a:solidFill>
                <a:srgbClr val="000000"/>
              </a:solidFill>
              <a:latin typeface="Arial"/>
            </a:endParaRPr>
          </a:p>
        </p:txBody>
      </p:sp>
      <p:sp>
        <p:nvSpPr>
          <p:cNvPr id="24" name="Rectangle 8"/>
          <p:cNvSpPr/>
          <p:nvPr/>
        </p:nvSpPr>
        <p:spPr>
          <a:xfrm>
            <a:off x="7200000" y="4032000"/>
            <a:ext cx="395712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25" name="TextBox 9"/>
          <p:cNvSpPr/>
          <p:nvPr/>
        </p:nvSpPr>
        <p:spPr>
          <a:xfrm>
            <a:off x="7712280" y="4248000"/>
            <a:ext cx="3260160" cy="24228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i="1" lang="en-US" sz="1000" spc="-1" strike="noStrike">
                <a:solidFill>
                  <a:srgbClr val="f0dbb0"/>
                </a:solidFill>
                <a:latin typeface="Inter"/>
                <a:ea typeface="DejaVu Sans"/>
              </a:rPr>
              <a:t>Sim Sar¹, Tio Nevenimo², Solomon Sar¹, Lilly Sar¹³</a:t>
            </a:r>
            <a:endParaRPr b="0" lang="en-US" sz="1000" spc="-1" strike="noStrike">
              <a:solidFill>
                <a:srgbClr val="000000"/>
              </a:solidFill>
              <a:latin typeface="Arial"/>
            </a:endParaRPr>
          </a:p>
        </p:txBody>
      </p:sp>
      <p:sp>
        <p:nvSpPr>
          <p:cNvPr id="26" name="TextBox 10"/>
          <p:cNvSpPr/>
          <p:nvPr/>
        </p:nvSpPr>
        <p:spPr>
          <a:xfrm>
            <a:off x="8601480" y="4608000"/>
            <a:ext cx="1227960" cy="21132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i="1" lang="en-US" sz="800" spc="-1" strike="noStrike">
                <a:solidFill>
                  <a:srgbClr val="ddbd88"/>
                </a:solidFill>
                <a:latin typeface="Inter"/>
                <a:ea typeface="DejaVu Sans"/>
              </a:rPr>
              <a:t>¹ </a:t>
            </a:r>
            <a:r>
              <a:rPr b="0" i="1" lang="en-US" sz="800" spc="-1" strike="noStrike">
                <a:solidFill>
                  <a:srgbClr val="ddbd88"/>
                </a:solidFill>
                <a:latin typeface="Inter"/>
                <a:ea typeface="DejaVu Sans"/>
              </a:rPr>
              <a:t>SISAL   ² MVF   ³ UoG</a:t>
            </a:r>
            <a:endParaRPr b="0" lang="en-US" sz="800" spc="-1" strike="noStrike">
              <a:solidFill>
                <a:srgbClr val="000000"/>
              </a:solidFill>
              <a:latin typeface="Arial"/>
            </a:endParaRPr>
          </a:p>
        </p:txBody>
      </p:sp>
      <p:sp>
        <p:nvSpPr>
          <p:cNvPr id="27" name="Rectangle 11"/>
          <p:cNvSpPr/>
          <p:nvPr/>
        </p:nvSpPr>
        <p:spPr>
          <a:xfrm>
            <a:off x="0" y="6300000"/>
            <a:ext cx="12189240" cy="537120"/>
          </a:xfrm>
          <a:prstGeom prst="rect">
            <a:avLst/>
          </a:prstGeom>
          <a:solidFill>
            <a:srgbClr val="1f0f3d"/>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28" name="Rectangle 12"/>
          <p:cNvSpPr/>
          <p:nvPr/>
        </p:nvSpPr>
        <p:spPr>
          <a:xfrm>
            <a:off x="0" y="6300000"/>
            <a:ext cx="1218924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29" name="TextBox 13"/>
          <p:cNvSpPr/>
          <p:nvPr/>
        </p:nvSpPr>
        <p:spPr>
          <a:xfrm>
            <a:off x="4630320" y="6455520"/>
            <a:ext cx="2976480" cy="2271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900" spc="-1" strike="noStrike">
                <a:solidFill>
                  <a:srgbClr val="ddbd88"/>
                </a:solidFill>
                <a:latin typeface="Inter"/>
                <a:ea typeface="DejaVu Sans"/>
              </a:rPr>
              <a:t>Session: Wed 1 Jul, 3:00-4:30pm — Haus Europa LT 2</a:t>
            </a:r>
            <a:endParaRPr b="0" lang="en-US" sz="900" spc="-1" strike="noStrike">
              <a:solidFill>
                <a:srgbClr val="000000"/>
              </a:solidFill>
              <a:latin typeface="Arial"/>
            </a:endParaRPr>
          </a:p>
        </p:txBody>
      </p:sp>
      <p:pic>
        <p:nvPicPr>
          <p:cNvPr id="30" name="" descr=""/>
          <p:cNvPicPr/>
          <p:nvPr/>
        </p:nvPicPr>
        <p:blipFill>
          <a:blip r:embed="rId1"/>
          <a:stretch/>
        </p:blipFill>
        <p:spPr>
          <a:xfrm>
            <a:off x="457200" y="1257480"/>
            <a:ext cx="6513120" cy="434160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 name="Rectangle 1"/>
          <p:cNvSpPr/>
          <p:nvPr/>
        </p:nvSpPr>
        <p:spPr>
          <a:xfrm>
            <a:off x="0" y="0"/>
            <a:ext cx="12189240" cy="6855120"/>
          </a:xfrm>
          <a:prstGeom prst="rect">
            <a:avLst/>
          </a:prstGeom>
          <a:solidFill>
            <a:srgbClr val="331c60"/>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32" name="Rectangle 2"/>
          <p:cNvSpPr/>
          <p:nvPr/>
        </p:nvSpPr>
        <p:spPr>
          <a:xfrm>
            <a:off x="0" y="0"/>
            <a:ext cx="12189240" cy="645120"/>
          </a:xfrm>
          <a:prstGeom prst="rect">
            <a:avLst/>
          </a:prstGeom>
          <a:solidFill>
            <a:srgbClr val="1f0f3d"/>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33" name="Rectangle 3"/>
          <p:cNvSpPr/>
          <p:nvPr/>
        </p:nvSpPr>
        <p:spPr>
          <a:xfrm>
            <a:off x="0" y="648000"/>
            <a:ext cx="1218924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34" name="TextBox 4"/>
          <p:cNvSpPr/>
          <p:nvPr/>
        </p:nvSpPr>
        <p:spPr>
          <a:xfrm>
            <a:off x="4012920" y="54000"/>
            <a:ext cx="4902120" cy="4856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1" lang="en-US" sz="2600" spc="-1" strike="noStrike">
                <a:solidFill>
                  <a:srgbClr val="ffffff"/>
                </a:solidFill>
                <a:latin typeface="Inter"/>
                <a:ea typeface="DejaVu Sans"/>
              </a:rPr>
              <a:t>The Galip Opportunity</a:t>
            </a:r>
            <a:endParaRPr b="0" lang="en-US" sz="2600" spc="-1" strike="noStrike">
              <a:solidFill>
                <a:srgbClr val="000000"/>
              </a:solidFill>
              <a:latin typeface="Arial"/>
            </a:endParaRPr>
          </a:p>
        </p:txBody>
      </p:sp>
      <p:sp>
        <p:nvSpPr>
          <p:cNvPr id="35" name="TextBox 5"/>
          <p:cNvSpPr/>
          <p:nvPr/>
        </p:nvSpPr>
        <p:spPr>
          <a:xfrm>
            <a:off x="11393280" y="108000"/>
            <a:ext cx="250200" cy="24228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0" lang="en-US" sz="1000" spc="-1" strike="noStrike">
                <a:solidFill>
                  <a:srgbClr val="ddbd88"/>
                </a:solidFill>
                <a:latin typeface="Inter"/>
                <a:ea typeface="DejaVu Sans"/>
              </a:rPr>
              <a:t>2</a:t>
            </a:r>
            <a:endParaRPr b="0" lang="en-US" sz="1000" spc="-1" strike="noStrike">
              <a:solidFill>
                <a:srgbClr val="000000"/>
              </a:solidFill>
              <a:latin typeface="Arial"/>
            </a:endParaRPr>
          </a:p>
        </p:txBody>
      </p:sp>
      <p:sp>
        <p:nvSpPr>
          <p:cNvPr id="36" name="TextBox 7"/>
          <p:cNvSpPr/>
          <p:nvPr/>
        </p:nvSpPr>
        <p:spPr>
          <a:xfrm>
            <a:off x="8916480" y="1080000"/>
            <a:ext cx="1370520" cy="36468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1" lang="en-US" sz="1800" spc="-1" strike="noStrike">
                <a:solidFill>
                  <a:srgbClr val="ddbd88"/>
                </a:solidFill>
                <a:latin typeface="Inter"/>
                <a:ea typeface="DejaVu Sans"/>
              </a:rPr>
              <a:t>Key Facts</a:t>
            </a:r>
            <a:endParaRPr b="0" lang="en-US" sz="1800" spc="-1" strike="noStrike">
              <a:solidFill>
                <a:srgbClr val="000000"/>
              </a:solidFill>
              <a:latin typeface="Arial"/>
            </a:endParaRPr>
          </a:p>
        </p:txBody>
      </p:sp>
      <p:sp>
        <p:nvSpPr>
          <p:cNvPr id="37" name="TextBox 8"/>
          <p:cNvSpPr/>
          <p:nvPr/>
        </p:nvSpPr>
        <p:spPr>
          <a:xfrm>
            <a:off x="7580880" y="1620000"/>
            <a:ext cx="4077720" cy="181728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spcAft>
                <a:spcPts val="1001"/>
              </a:spcAft>
            </a:pPr>
            <a:r>
              <a:rPr b="0" lang="en-US" sz="1600" spc="-1" strike="noStrike">
                <a:solidFill>
                  <a:srgbClr val="ffffff"/>
                </a:solidFill>
                <a:latin typeface="Inter"/>
                <a:ea typeface="DejaVu Sans"/>
              </a:rPr>
              <a:t>  •  </a:t>
            </a:r>
            <a:r>
              <a:rPr b="0" lang="en-US" sz="1600" spc="-1" strike="noStrike">
                <a:solidFill>
                  <a:srgbClr val="ffffff"/>
                </a:solidFill>
                <a:latin typeface="Inter"/>
                <a:ea typeface="DejaVu Sans"/>
              </a:rPr>
              <a:t>Wild-harvested, zero inputs needed</a:t>
            </a:r>
            <a:endParaRPr b="0" lang="en-US" sz="1600" spc="-1" strike="noStrike">
              <a:solidFill>
                <a:srgbClr val="000000"/>
              </a:solidFill>
              <a:latin typeface="Arial"/>
            </a:endParaRPr>
          </a:p>
          <a:p>
            <a:pPr defTabSz="457200">
              <a:lnSpc>
                <a:spcPct val="100000"/>
              </a:lnSpc>
              <a:spcAft>
                <a:spcPts val="1001"/>
              </a:spcAft>
            </a:pPr>
            <a:r>
              <a:rPr b="0" lang="en-US" sz="1600" spc="-1" strike="noStrike">
                <a:solidFill>
                  <a:srgbClr val="ffffff"/>
                </a:solidFill>
                <a:latin typeface="Inter"/>
                <a:ea typeface="DejaVu Sans"/>
              </a:rPr>
              <a:t>  •  </a:t>
            </a:r>
            <a:r>
              <a:rPr b="0" lang="en-US" sz="1600" spc="-1" strike="noStrike">
                <a:solidFill>
                  <a:srgbClr val="ffffff"/>
                </a:solidFill>
                <a:latin typeface="Inter"/>
                <a:ea typeface="DejaVu Sans"/>
              </a:rPr>
              <a:t>Priority crop under Vision 2050</a:t>
            </a:r>
            <a:endParaRPr b="0" lang="en-US" sz="1600" spc="-1" strike="noStrike">
              <a:solidFill>
                <a:srgbClr val="000000"/>
              </a:solidFill>
              <a:latin typeface="Arial"/>
            </a:endParaRPr>
          </a:p>
          <a:p>
            <a:pPr defTabSz="457200">
              <a:lnSpc>
                <a:spcPct val="100000"/>
              </a:lnSpc>
              <a:spcAft>
                <a:spcPts val="1001"/>
              </a:spcAft>
            </a:pPr>
            <a:r>
              <a:rPr b="0" lang="en-US" sz="1600" spc="-1" strike="noStrike">
                <a:solidFill>
                  <a:srgbClr val="ffffff"/>
                </a:solidFill>
                <a:latin typeface="Inter"/>
                <a:ea typeface="DejaVu Sans"/>
              </a:rPr>
              <a:t>  •  </a:t>
            </a:r>
            <a:r>
              <a:rPr b="0" lang="en-US" sz="1600" spc="-1" strike="noStrike">
                <a:solidFill>
                  <a:srgbClr val="ffffff"/>
                </a:solidFill>
                <a:latin typeface="Inter"/>
                <a:ea typeface="DejaVu Sans"/>
              </a:rPr>
              <a:t>Growing domestic &amp; export demand</a:t>
            </a:r>
            <a:endParaRPr b="0" lang="en-US" sz="1600" spc="-1" strike="noStrike">
              <a:solidFill>
                <a:srgbClr val="000000"/>
              </a:solidFill>
              <a:latin typeface="Arial"/>
            </a:endParaRPr>
          </a:p>
          <a:p>
            <a:pPr defTabSz="457200">
              <a:lnSpc>
                <a:spcPct val="100000"/>
              </a:lnSpc>
              <a:spcAft>
                <a:spcPts val="1001"/>
              </a:spcAft>
            </a:pPr>
            <a:r>
              <a:rPr b="0" lang="en-US" sz="1600" spc="-1" strike="noStrike">
                <a:solidFill>
                  <a:srgbClr val="ffffff"/>
                </a:solidFill>
                <a:latin typeface="Inter"/>
                <a:ea typeface="DejaVu Sans"/>
              </a:rPr>
              <a:t>  •  </a:t>
            </a:r>
            <a:r>
              <a:rPr b="0" lang="en-US" sz="1600" spc="-1" strike="noStrike">
                <a:solidFill>
                  <a:srgbClr val="ffffff"/>
                </a:solidFill>
                <a:latin typeface="Inter"/>
                <a:ea typeface="DejaVu Sans"/>
              </a:rPr>
              <a:t>Seasonal peak: July – November</a:t>
            </a:r>
            <a:endParaRPr b="0" lang="en-US" sz="1600" spc="-1" strike="noStrike">
              <a:solidFill>
                <a:srgbClr val="000000"/>
              </a:solidFill>
              <a:latin typeface="Arial"/>
            </a:endParaRPr>
          </a:p>
          <a:p>
            <a:pPr defTabSz="457200">
              <a:lnSpc>
                <a:spcPct val="100000"/>
              </a:lnSpc>
              <a:spcAft>
                <a:spcPts val="1001"/>
              </a:spcAft>
            </a:pPr>
            <a:r>
              <a:rPr b="0" lang="en-US" sz="1600" spc="-1" strike="noStrike">
                <a:solidFill>
                  <a:srgbClr val="ffffff"/>
                </a:solidFill>
                <a:latin typeface="Inter"/>
                <a:ea typeface="DejaVu Sans"/>
              </a:rPr>
              <a:t>  •  </a:t>
            </a:r>
            <a:r>
              <a:rPr b="0" lang="en-US" sz="1600" spc="-1" strike="noStrike">
                <a:solidFill>
                  <a:srgbClr val="ffffff"/>
                </a:solidFill>
                <a:latin typeface="Inter"/>
                <a:ea typeface="DejaVu Sans"/>
              </a:rPr>
              <a:t>Premium price, real livelihoods</a:t>
            </a:r>
            <a:endParaRPr b="0" lang="en-US" sz="1600" spc="-1" strike="noStrike">
              <a:solidFill>
                <a:srgbClr val="000000"/>
              </a:solidFill>
              <a:latin typeface="Arial"/>
            </a:endParaRPr>
          </a:p>
        </p:txBody>
      </p:sp>
      <p:pic>
        <p:nvPicPr>
          <p:cNvPr id="38" name="" descr="">
            <a:hlinkClick r:id="" action="ppaction://media"/>
          </p:cNvPr>
          <p:cNvPicPr/>
          <p:nvPr>
            <a:videoFile r:link="rId1"/>
            <p:extLst>
              <p:ext uri="{DAA4B4D4-6D71-4841-9C94-3DE7FCFB9230}">
                <p14:media r:embed="rId2"/>
              </p:ext>
            </p:extLst>
          </p:nvPr>
        </p:nvPicPr>
        <p:blipFill>
          <a:blip r:embed="rId3"/>
          <a:stretch>
            <a:fillRect/>
          </a:stretch>
        </p:blipFill>
        <p:spPr>
          <a:xfrm>
            <a:off x="685800" y="1714680"/>
            <a:ext cx="6094080" cy="342720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 name="Rectangle 1"/>
          <p:cNvSpPr/>
          <p:nvPr/>
        </p:nvSpPr>
        <p:spPr>
          <a:xfrm>
            <a:off x="0" y="0"/>
            <a:ext cx="12189240" cy="6855120"/>
          </a:xfrm>
          <a:prstGeom prst="rect">
            <a:avLst/>
          </a:prstGeom>
          <a:solidFill>
            <a:srgbClr val="331c60"/>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40" name="Rectangle 2"/>
          <p:cNvSpPr/>
          <p:nvPr/>
        </p:nvSpPr>
        <p:spPr>
          <a:xfrm>
            <a:off x="0" y="0"/>
            <a:ext cx="12189240" cy="645120"/>
          </a:xfrm>
          <a:prstGeom prst="rect">
            <a:avLst/>
          </a:prstGeom>
          <a:solidFill>
            <a:srgbClr val="1f0f3d"/>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41" name="Rectangle 3"/>
          <p:cNvSpPr/>
          <p:nvPr/>
        </p:nvSpPr>
        <p:spPr>
          <a:xfrm>
            <a:off x="0" y="648000"/>
            <a:ext cx="1218924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42" name="TextBox 4"/>
          <p:cNvSpPr/>
          <p:nvPr/>
        </p:nvSpPr>
        <p:spPr>
          <a:xfrm>
            <a:off x="4614840" y="54000"/>
            <a:ext cx="3157200" cy="4856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1" lang="en-US" sz="2600" spc="-1" strike="noStrike">
                <a:solidFill>
                  <a:srgbClr val="ffffff"/>
                </a:solidFill>
                <a:latin typeface="Inter"/>
                <a:ea typeface="DejaVu Sans"/>
              </a:rPr>
              <a:t>SISAL’s Journey</a:t>
            </a:r>
            <a:endParaRPr b="0" lang="en-US" sz="2600" spc="-1" strike="noStrike">
              <a:solidFill>
                <a:srgbClr val="000000"/>
              </a:solidFill>
              <a:latin typeface="Arial"/>
            </a:endParaRPr>
          </a:p>
        </p:txBody>
      </p:sp>
      <p:sp>
        <p:nvSpPr>
          <p:cNvPr id="43" name="TextBox 5"/>
          <p:cNvSpPr/>
          <p:nvPr/>
        </p:nvSpPr>
        <p:spPr>
          <a:xfrm>
            <a:off x="11393280" y="108000"/>
            <a:ext cx="250200" cy="24228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0" lang="en-US" sz="1000" spc="-1" strike="noStrike">
                <a:solidFill>
                  <a:srgbClr val="ddbd88"/>
                </a:solidFill>
                <a:latin typeface="Inter"/>
                <a:ea typeface="DejaVu Sans"/>
              </a:rPr>
              <a:t>3</a:t>
            </a:r>
            <a:endParaRPr b="0" lang="en-US" sz="1000" spc="-1" strike="noStrike">
              <a:solidFill>
                <a:srgbClr val="000000"/>
              </a:solidFill>
              <a:latin typeface="Arial"/>
            </a:endParaRPr>
          </a:p>
        </p:txBody>
      </p:sp>
      <p:sp>
        <p:nvSpPr>
          <p:cNvPr id="44" name="Rectangle 7"/>
          <p:cNvSpPr/>
          <p:nvPr/>
        </p:nvSpPr>
        <p:spPr>
          <a:xfrm>
            <a:off x="1620000" y="1260000"/>
            <a:ext cx="25920" cy="43171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45" name="Oval 8"/>
          <p:cNvSpPr/>
          <p:nvPr/>
        </p:nvSpPr>
        <p:spPr>
          <a:xfrm>
            <a:off x="1512000" y="1440000"/>
            <a:ext cx="213120" cy="213120"/>
          </a:xfrm>
          <a:prstGeom prst="ellipse">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46" name="TextBox 9"/>
          <p:cNvSpPr/>
          <p:nvPr/>
        </p:nvSpPr>
        <p:spPr>
          <a:xfrm>
            <a:off x="429840" y="1368000"/>
            <a:ext cx="937440" cy="51660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1" lang="en-US" sz="1400" spc="-1" strike="noStrike">
                <a:solidFill>
                  <a:srgbClr val="ddbd88"/>
                </a:solidFill>
                <a:latin typeface="Inter"/>
                <a:ea typeface="DejaVu Sans"/>
              </a:rPr>
              <a:t>Pre-2024</a:t>
            </a:r>
            <a:endParaRPr b="0" lang="en-US" sz="1400" spc="-1" strike="noStrike">
              <a:solidFill>
                <a:srgbClr val="000000"/>
              </a:solidFill>
              <a:latin typeface="Arial"/>
            </a:endParaRPr>
          </a:p>
        </p:txBody>
      </p:sp>
      <p:sp>
        <p:nvSpPr>
          <p:cNvPr id="47" name="TextBox 10"/>
          <p:cNvSpPr/>
          <p:nvPr/>
        </p:nvSpPr>
        <p:spPr>
          <a:xfrm>
            <a:off x="2178000" y="1260000"/>
            <a:ext cx="3251160" cy="51660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00" spc="-1" strike="noStrike">
                <a:solidFill>
                  <a:srgbClr val="ffffff"/>
                </a:solidFill>
                <a:latin typeface="Inter"/>
                <a:ea typeface="DejaVu Sans"/>
              </a:rPr>
              <a:t>10+ years community work</a:t>
            </a:r>
            <a:br>
              <a:rPr sz="1800"/>
            </a:br>
            <a:r>
              <a:rPr b="0" lang="en-US" sz="1400" spc="-1" strike="noStrike">
                <a:solidFill>
                  <a:srgbClr val="ffffff"/>
                </a:solidFill>
                <a:latin typeface="Inter"/>
                <a:ea typeface="DejaVu Sans"/>
              </a:rPr>
              <a:t>with galip farmers</a:t>
            </a:r>
            <a:endParaRPr b="0" lang="en-US" sz="1400" spc="-1" strike="noStrike">
              <a:solidFill>
                <a:srgbClr val="000000"/>
              </a:solidFill>
              <a:latin typeface="Arial"/>
            </a:endParaRPr>
          </a:p>
        </p:txBody>
      </p:sp>
      <p:sp>
        <p:nvSpPr>
          <p:cNvPr id="48" name="Oval 11"/>
          <p:cNvSpPr/>
          <p:nvPr/>
        </p:nvSpPr>
        <p:spPr>
          <a:xfrm>
            <a:off x="1512000" y="2592000"/>
            <a:ext cx="213120" cy="213120"/>
          </a:xfrm>
          <a:prstGeom prst="ellipse">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49" name="TextBox 12"/>
          <p:cNvSpPr/>
          <p:nvPr/>
        </p:nvSpPr>
        <p:spPr>
          <a:xfrm>
            <a:off x="605880" y="2520000"/>
            <a:ext cx="765720" cy="30384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1" lang="en-US" sz="1400" spc="-1" strike="noStrike">
                <a:solidFill>
                  <a:srgbClr val="ddbd88"/>
                </a:solidFill>
                <a:latin typeface="Inter"/>
                <a:ea typeface="DejaVu Sans"/>
              </a:rPr>
              <a:t>2024</a:t>
            </a:r>
            <a:endParaRPr b="0" lang="en-US" sz="1400" spc="-1" strike="noStrike">
              <a:solidFill>
                <a:srgbClr val="000000"/>
              </a:solidFill>
              <a:latin typeface="Arial"/>
            </a:endParaRPr>
          </a:p>
        </p:txBody>
      </p:sp>
      <p:sp>
        <p:nvSpPr>
          <p:cNvPr id="50" name="TextBox 13"/>
          <p:cNvSpPr/>
          <p:nvPr/>
        </p:nvSpPr>
        <p:spPr>
          <a:xfrm>
            <a:off x="2178000" y="2377440"/>
            <a:ext cx="2336760" cy="73008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00" spc="-1" strike="noStrike">
                <a:solidFill>
                  <a:srgbClr val="ffffff"/>
                </a:solidFill>
                <a:latin typeface="Inter"/>
                <a:ea typeface="DejaVu Sans"/>
              </a:rPr>
              <a:t>SISAL registered</a:t>
            </a:r>
            <a:br>
              <a:rPr sz="1800"/>
            </a:br>
            <a:r>
              <a:rPr b="0" lang="en-US" sz="1400" spc="-1" strike="noStrike">
                <a:solidFill>
                  <a:srgbClr val="ffffff"/>
                </a:solidFill>
                <a:latin typeface="Inter"/>
                <a:ea typeface="DejaVu Sans"/>
              </a:rPr>
              <a:t>First processing in Megiar</a:t>
            </a:r>
            <a:endParaRPr b="0" lang="en-US" sz="1400" spc="-1" strike="noStrike">
              <a:solidFill>
                <a:srgbClr val="000000"/>
              </a:solidFill>
              <a:latin typeface="Arial"/>
            </a:endParaRPr>
          </a:p>
        </p:txBody>
      </p:sp>
      <p:sp>
        <p:nvSpPr>
          <p:cNvPr id="51" name="Oval 14"/>
          <p:cNvSpPr/>
          <p:nvPr/>
        </p:nvSpPr>
        <p:spPr>
          <a:xfrm>
            <a:off x="1512000" y="3744000"/>
            <a:ext cx="213120" cy="213120"/>
          </a:xfrm>
          <a:prstGeom prst="ellipse">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52" name="TextBox 15"/>
          <p:cNvSpPr/>
          <p:nvPr/>
        </p:nvSpPr>
        <p:spPr>
          <a:xfrm>
            <a:off x="605880" y="3672000"/>
            <a:ext cx="765720" cy="30384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1" lang="en-US" sz="1400" spc="-1" strike="noStrike">
                <a:solidFill>
                  <a:srgbClr val="ddbd88"/>
                </a:solidFill>
                <a:latin typeface="Inter"/>
                <a:ea typeface="DejaVu Sans"/>
              </a:rPr>
              <a:t>2025</a:t>
            </a:r>
            <a:endParaRPr b="0" lang="en-US" sz="1400" spc="-1" strike="noStrike">
              <a:solidFill>
                <a:srgbClr val="000000"/>
              </a:solidFill>
              <a:latin typeface="Arial"/>
            </a:endParaRPr>
          </a:p>
        </p:txBody>
      </p:sp>
      <p:sp>
        <p:nvSpPr>
          <p:cNvPr id="53" name="TextBox 16"/>
          <p:cNvSpPr/>
          <p:nvPr/>
        </p:nvSpPr>
        <p:spPr>
          <a:xfrm>
            <a:off x="2178000" y="3493440"/>
            <a:ext cx="1850760" cy="73008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00" spc="-1" strike="noStrike">
                <a:solidFill>
                  <a:srgbClr val="ffffff"/>
                </a:solidFill>
                <a:latin typeface="Inter"/>
                <a:ea typeface="DejaVu Sans"/>
              </a:rPr>
              <a:t>First client: CPL, Papindo, Foodmart,</a:t>
            </a:r>
            <a:br>
              <a:rPr sz="1800"/>
            </a:br>
            <a:r>
              <a:rPr b="0" lang="en-US" sz="1400" spc="-1" strike="noStrike">
                <a:solidFill>
                  <a:srgbClr val="ffffff"/>
                </a:solidFill>
                <a:latin typeface="Inter"/>
                <a:ea typeface="DejaVu Sans"/>
              </a:rPr>
              <a:t>Goroka</a:t>
            </a:r>
            <a:endParaRPr b="0" lang="en-US" sz="1400" spc="-1" strike="noStrike">
              <a:solidFill>
                <a:srgbClr val="000000"/>
              </a:solidFill>
              <a:latin typeface="Arial"/>
            </a:endParaRPr>
          </a:p>
        </p:txBody>
      </p:sp>
      <p:sp>
        <p:nvSpPr>
          <p:cNvPr id="54" name="Oval 17"/>
          <p:cNvSpPr/>
          <p:nvPr/>
        </p:nvSpPr>
        <p:spPr>
          <a:xfrm>
            <a:off x="1512000" y="4896000"/>
            <a:ext cx="213120" cy="213120"/>
          </a:xfrm>
          <a:prstGeom prst="ellipse">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55" name="TextBox 18"/>
          <p:cNvSpPr/>
          <p:nvPr/>
        </p:nvSpPr>
        <p:spPr>
          <a:xfrm>
            <a:off x="605880" y="4824000"/>
            <a:ext cx="765720" cy="30384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1" lang="en-US" sz="1400" spc="-1" strike="noStrike">
                <a:solidFill>
                  <a:srgbClr val="ddbd88"/>
                </a:solidFill>
                <a:latin typeface="Inter"/>
                <a:ea typeface="DejaVu Sans"/>
              </a:rPr>
              <a:t>2026</a:t>
            </a:r>
            <a:endParaRPr b="0" lang="en-US" sz="1400" spc="-1" strike="noStrike">
              <a:solidFill>
                <a:srgbClr val="000000"/>
              </a:solidFill>
              <a:latin typeface="Arial"/>
            </a:endParaRPr>
          </a:p>
        </p:txBody>
      </p:sp>
      <p:sp>
        <p:nvSpPr>
          <p:cNvPr id="56" name="TextBox 19"/>
          <p:cNvSpPr/>
          <p:nvPr/>
        </p:nvSpPr>
        <p:spPr>
          <a:xfrm>
            <a:off x="2178000" y="4680000"/>
            <a:ext cx="2068560" cy="73008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0" lang="en-US" sz="1400" spc="-1" strike="noStrike">
                <a:solidFill>
                  <a:srgbClr val="ffffff"/>
                </a:solidFill>
                <a:latin typeface="Inter"/>
                <a:ea typeface="DejaVu Sans"/>
              </a:rPr>
              <a:t>19 SOPs, traceability,</a:t>
            </a:r>
            <a:br>
              <a:rPr sz="1800"/>
            </a:br>
            <a:r>
              <a:rPr b="0" lang="en-US" sz="1400" spc="-1" strike="noStrike">
                <a:solidFill>
                  <a:srgbClr val="ffffff"/>
                </a:solidFill>
                <a:latin typeface="Inter"/>
                <a:ea typeface="DejaVu Sans"/>
              </a:rPr>
              <a:t>HACCP prep underway</a:t>
            </a:r>
            <a:endParaRPr b="0" lang="en-US" sz="1400" spc="-1" strike="noStrike">
              <a:solidFill>
                <a:srgbClr val="000000"/>
              </a:solidFill>
              <a:latin typeface="Arial"/>
            </a:endParaRPr>
          </a:p>
        </p:txBody>
      </p:sp>
      <p:sp>
        <p:nvSpPr>
          <p:cNvPr id="57" name="Rectangle 20"/>
          <p:cNvSpPr/>
          <p:nvPr/>
        </p:nvSpPr>
        <p:spPr>
          <a:xfrm>
            <a:off x="360000" y="5580000"/>
            <a:ext cx="6477120" cy="717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58" name="TextBox 21"/>
          <p:cNvSpPr/>
          <p:nvPr/>
        </p:nvSpPr>
        <p:spPr>
          <a:xfrm>
            <a:off x="1617840" y="5832000"/>
            <a:ext cx="3889440" cy="36468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900" spc="-1" strike="noStrike">
                <a:solidFill>
                  <a:srgbClr val="ddbd88"/>
                </a:solidFill>
                <a:latin typeface="Inter"/>
                <a:ea typeface="DejaVu Sans"/>
              </a:rPr>
              <a:t>Aligned with: Vision 2050  |  MTDP IV  |  Constitution  |  Madang Plan</a:t>
            </a:r>
            <a:endParaRPr b="0" lang="en-US" sz="900" spc="-1" strike="noStrike">
              <a:solidFill>
                <a:srgbClr val="000000"/>
              </a:solidFill>
              <a:latin typeface="Arial"/>
            </a:endParaRPr>
          </a:p>
        </p:txBody>
      </p:sp>
      <p:pic>
        <p:nvPicPr>
          <p:cNvPr id="59" name="" descr=""/>
          <p:cNvPicPr/>
          <p:nvPr/>
        </p:nvPicPr>
        <p:blipFill>
          <a:blip r:embed="rId1"/>
          <a:stretch/>
        </p:blipFill>
        <p:spPr>
          <a:xfrm>
            <a:off x="5803920" y="1335960"/>
            <a:ext cx="6181920" cy="411228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 name="Rectangle 1"/>
          <p:cNvSpPr/>
          <p:nvPr/>
        </p:nvSpPr>
        <p:spPr>
          <a:xfrm>
            <a:off x="0" y="0"/>
            <a:ext cx="12189240" cy="6855120"/>
          </a:xfrm>
          <a:prstGeom prst="rect">
            <a:avLst/>
          </a:prstGeom>
          <a:solidFill>
            <a:srgbClr val="331c60"/>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61" name="Rectangle 2"/>
          <p:cNvSpPr/>
          <p:nvPr/>
        </p:nvSpPr>
        <p:spPr>
          <a:xfrm>
            <a:off x="0" y="0"/>
            <a:ext cx="12189240" cy="645120"/>
          </a:xfrm>
          <a:prstGeom prst="rect">
            <a:avLst/>
          </a:prstGeom>
          <a:solidFill>
            <a:srgbClr val="1f0f3d"/>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62" name="Rectangle 3"/>
          <p:cNvSpPr/>
          <p:nvPr/>
        </p:nvSpPr>
        <p:spPr>
          <a:xfrm>
            <a:off x="0" y="648000"/>
            <a:ext cx="1218924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63" name="TextBox 4"/>
          <p:cNvSpPr/>
          <p:nvPr/>
        </p:nvSpPr>
        <p:spPr>
          <a:xfrm>
            <a:off x="3867120" y="54000"/>
            <a:ext cx="4362120" cy="4856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1" lang="en-US" sz="2600" spc="-1" strike="noStrike">
                <a:solidFill>
                  <a:srgbClr val="ffffff"/>
                </a:solidFill>
                <a:latin typeface="Inter"/>
                <a:ea typeface="DejaVu Sans"/>
              </a:rPr>
              <a:t>Village Collection Model</a:t>
            </a:r>
            <a:endParaRPr b="0" lang="en-US" sz="2600" spc="-1" strike="noStrike">
              <a:solidFill>
                <a:srgbClr val="000000"/>
              </a:solidFill>
              <a:latin typeface="Arial"/>
            </a:endParaRPr>
          </a:p>
        </p:txBody>
      </p:sp>
      <p:sp>
        <p:nvSpPr>
          <p:cNvPr id="64" name="TextBox 5"/>
          <p:cNvSpPr/>
          <p:nvPr/>
        </p:nvSpPr>
        <p:spPr>
          <a:xfrm>
            <a:off x="11393280" y="108000"/>
            <a:ext cx="250200" cy="24228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0" lang="en-US" sz="1000" spc="-1" strike="noStrike">
                <a:solidFill>
                  <a:srgbClr val="ddbd88"/>
                </a:solidFill>
                <a:latin typeface="Inter"/>
                <a:ea typeface="DejaVu Sans"/>
              </a:rPr>
              <a:t>4</a:t>
            </a:r>
            <a:endParaRPr b="0" lang="en-US" sz="1000" spc="-1" strike="noStrike">
              <a:solidFill>
                <a:srgbClr val="000000"/>
              </a:solidFill>
              <a:latin typeface="Arial"/>
            </a:endParaRPr>
          </a:p>
        </p:txBody>
      </p:sp>
      <p:sp>
        <p:nvSpPr>
          <p:cNvPr id="65" name="Rectangle 7"/>
          <p:cNvSpPr/>
          <p:nvPr/>
        </p:nvSpPr>
        <p:spPr>
          <a:xfrm>
            <a:off x="540000" y="1260000"/>
            <a:ext cx="3417120" cy="171036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66" name="TextBox 8"/>
          <p:cNvSpPr/>
          <p:nvPr/>
        </p:nvSpPr>
        <p:spPr>
          <a:xfrm>
            <a:off x="1175400" y="1368000"/>
            <a:ext cx="2253600" cy="3189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500" spc="-1" strike="noStrike">
                <a:solidFill>
                  <a:srgbClr val="ddbd88"/>
                </a:solidFill>
                <a:latin typeface="Inter"/>
                <a:ea typeface="DejaVu Sans"/>
              </a:rPr>
              <a:t>👤  </a:t>
            </a:r>
            <a:r>
              <a:rPr b="1" lang="en-US" sz="1500" spc="-1" strike="noStrike">
                <a:solidFill>
                  <a:srgbClr val="ddbd88"/>
                </a:solidFill>
                <a:latin typeface="Inter"/>
                <a:ea typeface="DejaVu Sans"/>
              </a:rPr>
              <a:t>LEAD COLLECTOR</a:t>
            </a:r>
            <a:endParaRPr b="0" lang="en-US" sz="1500" spc="-1" strike="noStrike">
              <a:solidFill>
                <a:srgbClr val="000000"/>
              </a:solidFill>
              <a:latin typeface="Arial"/>
            </a:endParaRPr>
          </a:p>
        </p:txBody>
      </p:sp>
      <p:sp>
        <p:nvSpPr>
          <p:cNvPr id="67" name="TextBox 9"/>
          <p:cNvSpPr/>
          <p:nvPr/>
        </p:nvSpPr>
        <p:spPr>
          <a:xfrm>
            <a:off x="930240" y="1800000"/>
            <a:ext cx="2727360" cy="8931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spcAft>
                <a:spcPts val="1001"/>
              </a:spcAft>
            </a:pPr>
            <a:r>
              <a:rPr b="0" lang="en-US" sz="1200" spc="-1" strike="noStrike">
                <a:solidFill>
                  <a:srgbClr val="ffffff"/>
                </a:solidFill>
                <a:latin typeface="Inter"/>
                <a:ea typeface="DejaVu Sans"/>
              </a:rPr>
              <a:t>🛒  </a:t>
            </a:r>
            <a:r>
              <a:rPr b="0" lang="en-US" sz="1200" spc="-1" strike="noStrike">
                <a:solidFill>
                  <a:srgbClr val="ffffff"/>
                </a:solidFill>
                <a:latin typeface="Inter"/>
                <a:ea typeface="DejaVu Sans"/>
              </a:rPr>
              <a:t>Buys Nut-in-Pulp from farmers</a:t>
            </a:r>
            <a:endParaRPr b="0" lang="en-US" sz="1200" spc="-1" strike="noStrike">
              <a:solidFill>
                <a:srgbClr val="000000"/>
              </a:solidFill>
              <a:latin typeface="Arial"/>
            </a:endParaRPr>
          </a:p>
          <a:p>
            <a:pPr defTabSz="457200">
              <a:lnSpc>
                <a:spcPct val="100000"/>
              </a:lnSpc>
              <a:spcAft>
                <a:spcPts val="1001"/>
              </a:spcAft>
            </a:pPr>
            <a:r>
              <a:rPr b="0" lang="en-US" sz="1200" spc="-1" strike="noStrike">
                <a:solidFill>
                  <a:srgbClr val="ffffff"/>
                </a:solidFill>
                <a:latin typeface="Inter"/>
                <a:ea typeface="DejaVu Sans"/>
              </a:rPr>
              <a:t>🔄  </a:t>
            </a:r>
            <a:r>
              <a:rPr b="0" lang="en-US" sz="1200" spc="-1" strike="noStrike">
                <a:solidFill>
                  <a:srgbClr val="ffffff"/>
                </a:solidFill>
                <a:latin typeface="Inter"/>
                <a:ea typeface="DejaVu Sans"/>
              </a:rPr>
              <a:t>Depulps, sells NIS to SISAL</a:t>
            </a:r>
            <a:endParaRPr b="0" lang="en-US" sz="1200" spc="-1" strike="noStrike">
              <a:solidFill>
                <a:srgbClr val="000000"/>
              </a:solidFill>
              <a:latin typeface="Arial"/>
            </a:endParaRPr>
          </a:p>
          <a:p>
            <a:pPr defTabSz="457200">
              <a:lnSpc>
                <a:spcPct val="100000"/>
              </a:lnSpc>
              <a:spcAft>
                <a:spcPts val="1001"/>
              </a:spcAft>
            </a:pPr>
            <a:r>
              <a:rPr b="0" lang="en-US" sz="1200" spc="-1" strike="noStrike">
                <a:solidFill>
                  <a:srgbClr val="ffffff"/>
                </a:solidFill>
                <a:latin typeface="Inter"/>
                <a:ea typeface="DejaVu Sans"/>
              </a:rPr>
              <a:t>💰  </a:t>
            </a:r>
            <a:r>
              <a:rPr b="0" lang="en-US" sz="1200" spc="-1" strike="noStrike">
                <a:solidFill>
                  <a:srgbClr val="ffffff"/>
                </a:solidFill>
                <a:latin typeface="Inter"/>
                <a:ea typeface="DejaVu Sans"/>
              </a:rPr>
              <a:t>Sells at K1.50/kg NIS</a:t>
            </a:r>
            <a:endParaRPr b="0" lang="en-US" sz="1200" spc="-1" strike="noStrike">
              <a:solidFill>
                <a:srgbClr val="000000"/>
              </a:solidFill>
              <a:latin typeface="Arial"/>
            </a:endParaRPr>
          </a:p>
        </p:txBody>
      </p:sp>
      <p:sp>
        <p:nvSpPr>
          <p:cNvPr id="68" name="TextBox 10"/>
          <p:cNvSpPr/>
          <p:nvPr/>
        </p:nvSpPr>
        <p:spPr>
          <a:xfrm>
            <a:off x="2934000" y="3094920"/>
            <a:ext cx="434520" cy="45540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2400" spc="-1" strike="noStrike">
                <a:solidFill>
                  <a:srgbClr val="ddbd88"/>
                </a:solidFill>
                <a:latin typeface="Inter"/>
                <a:ea typeface="DejaVu Sans"/>
              </a:rPr>
              <a:t>↓</a:t>
            </a:r>
            <a:endParaRPr b="0" lang="en-US" sz="2400" spc="-1" strike="noStrike">
              <a:solidFill>
                <a:srgbClr val="000000"/>
              </a:solidFill>
              <a:latin typeface="Arial"/>
            </a:endParaRPr>
          </a:p>
        </p:txBody>
      </p:sp>
      <p:sp>
        <p:nvSpPr>
          <p:cNvPr id="69" name="Rectangle 11"/>
          <p:cNvSpPr/>
          <p:nvPr/>
        </p:nvSpPr>
        <p:spPr>
          <a:xfrm>
            <a:off x="2296440" y="3599640"/>
            <a:ext cx="3417120" cy="1428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70" name="TextBox 12"/>
          <p:cNvSpPr/>
          <p:nvPr/>
        </p:nvSpPr>
        <p:spPr>
          <a:xfrm>
            <a:off x="3486600" y="3878640"/>
            <a:ext cx="1085400" cy="3189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500" spc="-1" strike="noStrike">
                <a:solidFill>
                  <a:srgbClr val="ddbd88"/>
                </a:solidFill>
                <a:latin typeface="Inter"/>
                <a:ea typeface="DejaVu Sans"/>
              </a:rPr>
              <a:t>🏢  </a:t>
            </a:r>
            <a:r>
              <a:rPr b="1" lang="en-US" sz="1500" spc="-1" strike="noStrike">
                <a:solidFill>
                  <a:srgbClr val="ddbd88"/>
                </a:solidFill>
                <a:latin typeface="Inter"/>
                <a:ea typeface="DejaVu Sans"/>
              </a:rPr>
              <a:t>SISAL</a:t>
            </a:r>
            <a:endParaRPr b="0" lang="en-US" sz="1500" spc="-1" strike="noStrike">
              <a:solidFill>
                <a:srgbClr val="000000"/>
              </a:solidFill>
              <a:latin typeface="Arial"/>
            </a:endParaRPr>
          </a:p>
        </p:txBody>
      </p:sp>
      <p:sp>
        <p:nvSpPr>
          <p:cNvPr id="71" name="TextBox 13"/>
          <p:cNvSpPr/>
          <p:nvPr/>
        </p:nvSpPr>
        <p:spPr>
          <a:xfrm>
            <a:off x="2874600" y="4310640"/>
            <a:ext cx="2383200" cy="58320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spcAft>
                <a:spcPts val="1001"/>
              </a:spcAft>
            </a:pPr>
            <a:r>
              <a:rPr b="0" lang="en-US" sz="1200" spc="-1" strike="noStrike">
                <a:solidFill>
                  <a:srgbClr val="ffffff"/>
                </a:solidFill>
                <a:latin typeface="Inter"/>
                <a:ea typeface="DejaVu Sans"/>
              </a:rPr>
              <a:t>📍  </a:t>
            </a:r>
            <a:r>
              <a:rPr b="0" lang="en-US" sz="1200" spc="-1" strike="noStrike">
                <a:solidFill>
                  <a:srgbClr val="ffffff"/>
                </a:solidFill>
                <a:latin typeface="Inter"/>
                <a:ea typeface="DejaVu Sans"/>
              </a:rPr>
              <a:t>Buys NIS (close locations)</a:t>
            </a:r>
            <a:endParaRPr b="0" lang="en-US" sz="1200" spc="-1" strike="noStrike">
              <a:solidFill>
                <a:srgbClr val="000000"/>
              </a:solidFill>
              <a:latin typeface="Arial"/>
            </a:endParaRPr>
          </a:p>
          <a:p>
            <a:pPr defTabSz="457200">
              <a:lnSpc>
                <a:spcPct val="100000"/>
              </a:lnSpc>
              <a:spcAft>
                <a:spcPts val="1001"/>
              </a:spcAft>
            </a:pPr>
            <a:r>
              <a:rPr b="0" lang="en-US" sz="1200" spc="-1" strike="noStrike">
                <a:solidFill>
                  <a:srgbClr val="ffffff"/>
                </a:solidFill>
                <a:latin typeface="Inter"/>
                <a:ea typeface="DejaVu Sans"/>
              </a:rPr>
              <a:t>🚛  </a:t>
            </a:r>
            <a:r>
              <a:rPr b="0" lang="en-US" sz="1200" spc="-1" strike="noStrike">
                <a:solidFill>
                  <a:srgbClr val="ffffff"/>
                </a:solidFill>
                <a:latin typeface="Inter"/>
                <a:ea typeface="DejaVu Sans"/>
              </a:rPr>
              <a:t>KIT freight (Rai Coast)</a:t>
            </a:r>
            <a:endParaRPr b="0" lang="en-US" sz="1200" spc="-1" strike="noStrike">
              <a:solidFill>
                <a:srgbClr val="000000"/>
              </a:solidFill>
              <a:latin typeface="Arial"/>
            </a:endParaRPr>
          </a:p>
        </p:txBody>
      </p:sp>
      <p:sp>
        <p:nvSpPr>
          <p:cNvPr id="72" name="Rectangle 14"/>
          <p:cNvSpPr/>
          <p:nvPr/>
        </p:nvSpPr>
        <p:spPr>
          <a:xfrm>
            <a:off x="4140000" y="1260000"/>
            <a:ext cx="3597120" cy="171036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73" name="TextBox 15"/>
          <p:cNvSpPr/>
          <p:nvPr/>
        </p:nvSpPr>
        <p:spPr>
          <a:xfrm>
            <a:off x="4941720" y="1368000"/>
            <a:ext cx="2144880" cy="30384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400" spc="-1" strike="noStrike">
                <a:solidFill>
                  <a:srgbClr val="ddbd88"/>
                </a:solidFill>
                <a:latin typeface="Inter"/>
                <a:ea typeface="DejaVu Sans"/>
              </a:rPr>
              <a:t>🌰  </a:t>
            </a:r>
            <a:r>
              <a:rPr b="1" lang="en-US" sz="1400" spc="-1" strike="noStrike">
                <a:solidFill>
                  <a:srgbClr val="ddbd88"/>
                </a:solidFill>
                <a:latin typeface="Inter"/>
                <a:ea typeface="DejaVu Sans"/>
              </a:rPr>
              <a:t>KERNEL IN TESTA</a:t>
            </a:r>
            <a:endParaRPr b="0" lang="en-US" sz="1400" spc="-1" strike="noStrike">
              <a:solidFill>
                <a:srgbClr val="000000"/>
              </a:solidFill>
              <a:latin typeface="Arial"/>
            </a:endParaRPr>
          </a:p>
        </p:txBody>
      </p:sp>
      <p:sp>
        <p:nvSpPr>
          <p:cNvPr id="74" name="TextBox 17"/>
          <p:cNvSpPr/>
          <p:nvPr/>
        </p:nvSpPr>
        <p:spPr>
          <a:xfrm>
            <a:off x="5013360" y="2088000"/>
            <a:ext cx="2073240" cy="58320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spcAft>
                <a:spcPts val="1001"/>
              </a:spcAft>
            </a:pPr>
            <a:r>
              <a:rPr b="0" lang="en-US" sz="1200" spc="-1" strike="noStrike">
                <a:solidFill>
                  <a:srgbClr val="ffffff"/>
                </a:solidFill>
                <a:latin typeface="Inter"/>
                <a:ea typeface="DejaVu Sans"/>
              </a:rPr>
              <a:t>💎  </a:t>
            </a:r>
            <a:r>
              <a:rPr b="0" lang="en-US" sz="1200" spc="-1" strike="noStrike">
                <a:solidFill>
                  <a:srgbClr val="ffffff"/>
                </a:solidFill>
                <a:latin typeface="Inter"/>
                <a:ea typeface="DejaVu Sans"/>
              </a:rPr>
              <a:t>K10/kg premium</a:t>
            </a:r>
            <a:endParaRPr b="0" lang="en-US" sz="1200" spc="-1" strike="noStrike">
              <a:solidFill>
                <a:srgbClr val="000000"/>
              </a:solidFill>
              <a:latin typeface="Arial"/>
            </a:endParaRPr>
          </a:p>
          <a:p>
            <a:pPr defTabSz="457200">
              <a:lnSpc>
                <a:spcPct val="100000"/>
              </a:lnSpc>
              <a:spcAft>
                <a:spcPts val="1001"/>
              </a:spcAft>
            </a:pPr>
            <a:r>
              <a:rPr b="0" lang="en-US" sz="1200" spc="-1" strike="noStrike">
                <a:solidFill>
                  <a:srgbClr val="ffffff"/>
                </a:solidFill>
                <a:latin typeface="Inter"/>
                <a:ea typeface="DejaVu Sans"/>
              </a:rPr>
              <a:t>📦  </a:t>
            </a:r>
            <a:r>
              <a:rPr b="0" lang="en-US" sz="1200" spc="-1" strike="noStrike">
                <a:solidFill>
                  <a:srgbClr val="ffffff"/>
                </a:solidFill>
                <a:latin typeface="Inter"/>
                <a:ea typeface="DejaVu Sans"/>
              </a:rPr>
              <a:t>Due to freight costs</a:t>
            </a:r>
            <a:endParaRPr b="0" lang="en-US" sz="1200" spc="-1" strike="noStrike">
              <a:solidFill>
                <a:srgbClr val="000000"/>
              </a:solidFill>
              <a:latin typeface="Arial"/>
            </a:endParaRPr>
          </a:p>
        </p:txBody>
      </p:sp>
      <p:sp>
        <p:nvSpPr>
          <p:cNvPr id="75" name="Rectangle 18"/>
          <p:cNvSpPr/>
          <p:nvPr/>
        </p:nvSpPr>
        <p:spPr>
          <a:xfrm>
            <a:off x="2224440" y="5190840"/>
            <a:ext cx="3597120" cy="1437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76" name="TextBox 19"/>
          <p:cNvSpPr/>
          <p:nvPr/>
        </p:nvSpPr>
        <p:spPr>
          <a:xfrm>
            <a:off x="2301120" y="5298840"/>
            <a:ext cx="3520440" cy="3189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500" spc="-1" strike="noStrike">
                <a:solidFill>
                  <a:srgbClr val="ddbd88"/>
                </a:solidFill>
                <a:latin typeface="Inter"/>
                <a:ea typeface="DejaVu Sans"/>
              </a:rPr>
              <a:t>👥 </a:t>
            </a:r>
            <a:r>
              <a:rPr b="1" lang="en-US" sz="1500" spc="-1" strike="noStrike">
                <a:solidFill>
                  <a:srgbClr val="ddbd88"/>
                </a:solidFill>
                <a:latin typeface="Inter"/>
                <a:ea typeface="DejaVu Sans"/>
              </a:rPr>
              <a:t>912+ Farmers  |  🌏 20+ Villages</a:t>
            </a:r>
            <a:endParaRPr b="0" lang="en-US" sz="1500" spc="-1" strike="noStrike">
              <a:solidFill>
                <a:srgbClr val="000000"/>
              </a:solidFill>
              <a:latin typeface="Arial"/>
            </a:endParaRPr>
          </a:p>
        </p:txBody>
      </p:sp>
      <p:sp>
        <p:nvSpPr>
          <p:cNvPr id="77" name="TextBox 20"/>
          <p:cNvSpPr/>
          <p:nvPr/>
        </p:nvSpPr>
        <p:spPr>
          <a:xfrm>
            <a:off x="2350800" y="5838840"/>
            <a:ext cx="3470760" cy="27324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1200" spc="-1" strike="noStrike">
                <a:solidFill>
                  <a:srgbClr val="ffffff"/>
                </a:solidFill>
                <a:latin typeface="Inter"/>
                <a:ea typeface="DejaVu Sans"/>
              </a:rPr>
              <a:t>📋 </a:t>
            </a:r>
            <a:r>
              <a:rPr b="0" lang="en-US" sz="1200" spc="-1" strike="noStrike">
                <a:solidFill>
                  <a:srgbClr val="ffffff"/>
                </a:solidFill>
                <a:latin typeface="Inter"/>
                <a:ea typeface="DejaVu Sans"/>
              </a:rPr>
              <a:t>Transparent pricing  |  ✋ No middlemen</a:t>
            </a:r>
            <a:endParaRPr b="0" lang="en-US" sz="1200" spc="-1" strike="noStrike">
              <a:solidFill>
                <a:srgbClr val="000000"/>
              </a:solidFill>
              <a:latin typeface="Arial"/>
            </a:endParaRPr>
          </a:p>
        </p:txBody>
      </p:sp>
      <p:pic>
        <p:nvPicPr>
          <p:cNvPr id="78" name="" descr=""/>
          <p:cNvPicPr/>
          <p:nvPr/>
        </p:nvPicPr>
        <p:blipFill>
          <a:blip r:embed="rId1"/>
          <a:stretch/>
        </p:blipFill>
        <p:spPr>
          <a:xfrm>
            <a:off x="6400800" y="3387600"/>
            <a:ext cx="5524560" cy="3011760"/>
          </a:xfrm>
          <a:prstGeom prst="rect">
            <a:avLst/>
          </a:prstGeom>
          <a:ln w="0">
            <a:noFill/>
          </a:ln>
        </p:spPr>
      </p:pic>
      <p:sp>
        <p:nvSpPr>
          <p:cNvPr id="79" name="TextBox 1"/>
          <p:cNvSpPr/>
          <p:nvPr/>
        </p:nvSpPr>
        <p:spPr>
          <a:xfrm>
            <a:off x="4572000" y="3094920"/>
            <a:ext cx="434520" cy="45540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2400" spc="-1" strike="noStrike">
                <a:solidFill>
                  <a:srgbClr val="ddbd88"/>
                </a:solidFill>
                <a:latin typeface="Inter"/>
                <a:ea typeface="DejaVu Sans"/>
              </a:rPr>
              <a:t>↓</a:t>
            </a: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Rectangle 1"/>
          <p:cNvSpPr/>
          <p:nvPr/>
        </p:nvSpPr>
        <p:spPr>
          <a:xfrm>
            <a:off x="0" y="0"/>
            <a:ext cx="12189240" cy="6855120"/>
          </a:xfrm>
          <a:prstGeom prst="rect">
            <a:avLst/>
          </a:prstGeom>
          <a:solidFill>
            <a:srgbClr val="331c60"/>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81" name="Rectangle 2"/>
          <p:cNvSpPr/>
          <p:nvPr/>
        </p:nvSpPr>
        <p:spPr>
          <a:xfrm>
            <a:off x="0" y="0"/>
            <a:ext cx="12189240" cy="645120"/>
          </a:xfrm>
          <a:prstGeom prst="rect">
            <a:avLst/>
          </a:prstGeom>
          <a:solidFill>
            <a:srgbClr val="1f0f3d"/>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82" name="Rectangle 3"/>
          <p:cNvSpPr/>
          <p:nvPr/>
        </p:nvSpPr>
        <p:spPr>
          <a:xfrm>
            <a:off x="0" y="648000"/>
            <a:ext cx="1218924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83" name="TextBox 4"/>
          <p:cNvSpPr/>
          <p:nvPr/>
        </p:nvSpPr>
        <p:spPr>
          <a:xfrm>
            <a:off x="3446640" y="54000"/>
            <a:ext cx="5468400" cy="4856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1" lang="en-US" sz="2600" spc="-1" strike="noStrike">
                <a:solidFill>
                  <a:srgbClr val="ffffff"/>
                </a:solidFill>
                <a:latin typeface="Inter"/>
                <a:ea typeface="DejaVu Sans"/>
              </a:rPr>
              <a:t>Processing: Village to Market</a:t>
            </a:r>
            <a:endParaRPr b="0" lang="en-US" sz="2600" spc="-1" strike="noStrike">
              <a:solidFill>
                <a:srgbClr val="000000"/>
              </a:solidFill>
              <a:latin typeface="Arial"/>
            </a:endParaRPr>
          </a:p>
        </p:txBody>
      </p:sp>
      <p:sp>
        <p:nvSpPr>
          <p:cNvPr id="84" name="TextBox 5"/>
          <p:cNvSpPr/>
          <p:nvPr/>
        </p:nvSpPr>
        <p:spPr>
          <a:xfrm>
            <a:off x="11393280" y="108000"/>
            <a:ext cx="250200" cy="24228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0" lang="en-US" sz="1000" spc="-1" strike="noStrike">
                <a:solidFill>
                  <a:srgbClr val="ddbd88"/>
                </a:solidFill>
                <a:latin typeface="Inter"/>
                <a:ea typeface="DejaVu Sans"/>
              </a:rPr>
              <a:t>5</a:t>
            </a:r>
            <a:endParaRPr b="0" lang="en-US" sz="1000" spc="-1" strike="noStrike">
              <a:solidFill>
                <a:srgbClr val="000000"/>
              </a:solidFill>
              <a:latin typeface="Arial"/>
            </a:endParaRPr>
          </a:p>
        </p:txBody>
      </p:sp>
      <p:sp>
        <p:nvSpPr>
          <p:cNvPr id="85" name="Rectangle 6"/>
          <p:cNvSpPr/>
          <p:nvPr/>
        </p:nvSpPr>
        <p:spPr>
          <a:xfrm>
            <a:off x="360000" y="900000"/>
            <a:ext cx="2085120" cy="1257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86" name="TextBox 7"/>
          <p:cNvSpPr/>
          <p:nvPr/>
        </p:nvSpPr>
        <p:spPr>
          <a:xfrm>
            <a:off x="759240" y="972000"/>
            <a:ext cx="1178640" cy="7599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600" spc="-1" strike="noStrike">
                <a:solidFill>
                  <a:srgbClr val="ddbd88"/>
                </a:solidFill>
                <a:latin typeface="Inter"/>
                <a:ea typeface="DejaVu Sans"/>
              </a:rPr>
              <a:t>1. </a:t>
            </a:r>
            <a:endParaRPr b="0" lang="en-US" sz="1600" spc="-1" strike="noStrike">
              <a:solidFill>
                <a:srgbClr val="000000"/>
              </a:solidFill>
              <a:latin typeface="Arial"/>
            </a:endParaRPr>
          </a:p>
          <a:p>
            <a:pPr algn="ctr" defTabSz="457200">
              <a:lnSpc>
                <a:spcPct val="100000"/>
              </a:lnSpc>
            </a:pPr>
            <a:r>
              <a:rPr b="1" lang="en-US" sz="1600" spc="-1" strike="noStrike">
                <a:solidFill>
                  <a:srgbClr val="ddbd88"/>
                </a:solidFill>
                <a:latin typeface="Inter"/>
                <a:ea typeface="DejaVu Sans"/>
              </a:rPr>
              <a:t>Receive</a:t>
            </a:r>
            <a:br>
              <a:rPr sz="1800"/>
            </a:br>
            <a:r>
              <a:rPr b="0" lang="en-US" sz="1200" spc="-1" strike="noStrike">
                <a:solidFill>
                  <a:srgbClr val="ffffff"/>
                </a:solidFill>
                <a:latin typeface="Inter"/>
                <a:ea typeface="DejaVu Sans"/>
              </a:rPr>
              <a:t>&amp; Depulp</a:t>
            </a:r>
            <a:endParaRPr b="0" lang="en-US" sz="1200" spc="-1" strike="noStrike">
              <a:solidFill>
                <a:srgbClr val="000000"/>
              </a:solidFill>
              <a:latin typeface="Arial"/>
            </a:endParaRPr>
          </a:p>
        </p:txBody>
      </p:sp>
      <p:sp>
        <p:nvSpPr>
          <p:cNvPr id="87" name="TextBox 9"/>
          <p:cNvSpPr/>
          <p:nvPr/>
        </p:nvSpPr>
        <p:spPr>
          <a:xfrm>
            <a:off x="2442240" y="1188000"/>
            <a:ext cx="369360" cy="3639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800" spc="-1" strike="noStrike">
                <a:solidFill>
                  <a:srgbClr val="ddbd88"/>
                </a:solidFill>
                <a:latin typeface="Inter"/>
                <a:ea typeface="DejaVu Sans"/>
              </a:rPr>
              <a:t>→</a:t>
            </a:r>
            <a:endParaRPr b="0" lang="en-US" sz="1800" spc="-1" strike="noStrike">
              <a:solidFill>
                <a:srgbClr val="000000"/>
              </a:solidFill>
              <a:latin typeface="Arial"/>
            </a:endParaRPr>
          </a:p>
        </p:txBody>
      </p:sp>
      <p:sp>
        <p:nvSpPr>
          <p:cNvPr id="88" name="Rectangle 10"/>
          <p:cNvSpPr/>
          <p:nvPr/>
        </p:nvSpPr>
        <p:spPr>
          <a:xfrm>
            <a:off x="2736000" y="900000"/>
            <a:ext cx="2085120" cy="1257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89" name="TextBox 11"/>
          <p:cNvSpPr/>
          <p:nvPr/>
        </p:nvSpPr>
        <p:spPr>
          <a:xfrm>
            <a:off x="3129120" y="972000"/>
            <a:ext cx="1190880" cy="57708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600" spc="-1" strike="noStrike">
                <a:solidFill>
                  <a:srgbClr val="ddbd88"/>
                </a:solidFill>
                <a:latin typeface="Inter"/>
                <a:ea typeface="DejaVu Sans"/>
              </a:rPr>
              <a:t>2. </a:t>
            </a:r>
            <a:endParaRPr b="0" lang="en-US" sz="1600" spc="-1" strike="noStrike">
              <a:solidFill>
                <a:srgbClr val="000000"/>
              </a:solidFill>
              <a:latin typeface="Arial"/>
            </a:endParaRPr>
          </a:p>
          <a:p>
            <a:pPr algn="ctr" defTabSz="457200">
              <a:lnSpc>
                <a:spcPct val="100000"/>
              </a:lnSpc>
            </a:pPr>
            <a:r>
              <a:rPr b="1" lang="en-US" sz="1600" spc="-1" strike="noStrike">
                <a:solidFill>
                  <a:srgbClr val="ddbd88"/>
                </a:solidFill>
                <a:latin typeface="Inter"/>
                <a:ea typeface="DejaVu Sans"/>
              </a:rPr>
              <a:t>Sun Dry</a:t>
            </a:r>
            <a:endParaRPr b="0" lang="en-US" sz="1600" spc="-1" strike="noStrike">
              <a:solidFill>
                <a:srgbClr val="000000"/>
              </a:solidFill>
              <a:latin typeface="Arial"/>
            </a:endParaRPr>
          </a:p>
        </p:txBody>
      </p:sp>
      <p:sp>
        <p:nvSpPr>
          <p:cNvPr id="90" name="TextBox 13"/>
          <p:cNvSpPr/>
          <p:nvPr/>
        </p:nvSpPr>
        <p:spPr>
          <a:xfrm>
            <a:off x="4818240" y="1188000"/>
            <a:ext cx="369360" cy="3639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800" spc="-1" strike="noStrike">
                <a:solidFill>
                  <a:srgbClr val="ddbd88"/>
                </a:solidFill>
                <a:latin typeface="Inter"/>
                <a:ea typeface="DejaVu Sans"/>
              </a:rPr>
              <a:t>→</a:t>
            </a:r>
            <a:endParaRPr b="0" lang="en-US" sz="1800" spc="-1" strike="noStrike">
              <a:solidFill>
                <a:srgbClr val="000000"/>
              </a:solidFill>
              <a:latin typeface="Arial"/>
            </a:endParaRPr>
          </a:p>
        </p:txBody>
      </p:sp>
      <p:sp>
        <p:nvSpPr>
          <p:cNvPr id="91" name="Rectangle 14"/>
          <p:cNvSpPr/>
          <p:nvPr/>
        </p:nvSpPr>
        <p:spPr>
          <a:xfrm>
            <a:off x="5112000" y="900000"/>
            <a:ext cx="2085120" cy="1257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92" name="TextBox 15"/>
          <p:cNvSpPr/>
          <p:nvPr/>
        </p:nvSpPr>
        <p:spPr>
          <a:xfrm>
            <a:off x="5613840" y="972000"/>
            <a:ext cx="973080" cy="7599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600" spc="-1" strike="noStrike">
                <a:solidFill>
                  <a:srgbClr val="ddbd88"/>
                </a:solidFill>
                <a:latin typeface="Inter"/>
                <a:ea typeface="DejaVu Sans"/>
              </a:rPr>
              <a:t>3. Crack</a:t>
            </a:r>
            <a:br>
              <a:rPr sz="1800"/>
            </a:br>
            <a:r>
              <a:rPr b="0" lang="en-US" sz="1200" spc="-1" strike="noStrike">
                <a:solidFill>
                  <a:srgbClr val="ffffff"/>
                </a:solidFill>
                <a:latin typeface="Inter"/>
                <a:ea typeface="DejaVu Sans"/>
              </a:rPr>
              <a:t>&amp; Shell</a:t>
            </a:r>
            <a:endParaRPr b="0" lang="en-US" sz="1200" spc="-1" strike="noStrike">
              <a:solidFill>
                <a:srgbClr val="000000"/>
              </a:solidFill>
              <a:latin typeface="Arial"/>
            </a:endParaRPr>
          </a:p>
        </p:txBody>
      </p:sp>
      <p:sp>
        <p:nvSpPr>
          <p:cNvPr id="93" name="TextBox 17"/>
          <p:cNvSpPr/>
          <p:nvPr/>
        </p:nvSpPr>
        <p:spPr>
          <a:xfrm>
            <a:off x="7194240" y="1188000"/>
            <a:ext cx="369360" cy="3639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800" spc="-1" strike="noStrike">
                <a:solidFill>
                  <a:srgbClr val="ddbd88"/>
                </a:solidFill>
                <a:latin typeface="Inter"/>
                <a:ea typeface="DejaVu Sans"/>
              </a:rPr>
              <a:t>→</a:t>
            </a:r>
            <a:endParaRPr b="0" lang="en-US" sz="1800" spc="-1" strike="noStrike">
              <a:solidFill>
                <a:srgbClr val="000000"/>
              </a:solidFill>
              <a:latin typeface="Arial"/>
            </a:endParaRPr>
          </a:p>
        </p:txBody>
      </p:sp>
      <p:sp>
        <p:nvSpPr>
          <p:cNvPr id="94" name="Rectangle 18"/>
          <p:cNvSpPr/>
          <p:nvPr/>
        </p:nvSpPr>
        <p:spPr>
          <a:xfrm>
            <a:off x="7488000" y="900000"/>
            <a:ext cx="2085120" cy="1257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95" name="TextBox 19"/>
          <p:cNvSpPr/>
          <p:nvPr/>
        </p:nvSpPr>
        <p:spPr>
          <a:xfrm>
            <a:off x="7989840" y="972000"/>
            <a:ext cx="973080" cy="57708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600" spc="-1" strike="noStrike">
                <a:solidFill>
                  <a:srgbClr val="ddbd88"/>
                </a:solidFill>
                <a:latin typeface="Inter"/>
                <a:ea typeface="DejaVu Sans"/>
              </a:rPr>
              <a:t>4. Roast</a:t>
            </a:r>
            <a:endParaRPr b="0" lang="en-US" sz="1600" spc="-1" strike="noStrike">
              <a:solidFill>
                <a:srgbClr val="000000"/>
              </a:solidFill>
              <a:latin typeface="Arial"/>
            </a:endParaRPr>
          </a:p>
        </p:txBody>
      </p:sp>
      <p:sp>
        <p:nvSpPr>
          <p:cNvPr id="96" name="TextBox 21"/>
          <p:cNvSpPr/>
          <p:nvPr/>
        </p:nvSpPr>
        <p:spPr>
          <a:xfrm>
            <a:off x="9570240" y="1188000"/>
            <a:ext cx="369360" cy="3639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800" spc="-1" strike="noStrike">
                <a:solidFill>
                  <a:srgbClr val="ddbd88"/>
                </a:solidFill>
                <a:latin typeface="Inter"/>
                <a:ea typeface="DejaVu Sans"/>
              </a:rPr>
              <a:t>→</a:t>
            </a:r>
            <a:endParaRPr b="0" lang="en-US" sz="1800" spc="-1" strike="noStrike">
              <a:solidFill>
                <a:srgbClr val="000000"/>
              </a:solidFill>
              <a:latin typeface="Arial"/>
            </a:endParaRPr>
          </a:p>
        </p:txBody>
      </p:sp>
      <p:sp>
        <p:nvSpPr>
          <p:cNvPr id="97" name="Rectangle 22"/>
          <p:cNvSpPr/>
          <p:nvPr/>
        </p:nvSpPr>
        <p:spPr>
          <a:xfrm>
            <a:off x="9864000" y="900000"/>
            <a:ext cx="2085120" cy="1257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98" name="TextBox 23"/>
          <p:cNvSpPr/>
          <p:nvPr/>
        </p:nvSpPr>
        <p:spPr>
          <a:xfrm>
            <a:off x="10375200" y="972000"/>
            <a:ext cx="954720" cy="94284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600" spc="-1" strike="noStrike">
                <a:solidFill>
                  <a:srgbClr val="ddbd88"/>
                </a:solidFill>
                <a:latin typeface="Inter"/>
                <a:ea typeface="DejaVu Sans"/>
              </a:rPr>
              <a:t>5. </a:t>
            </a:r>
            <a:endParaRPr b="0" lang="en-US" sz="1600" spc="-1" strike="noStrike">
              <a:solidFill>
                <a:srgbClr val="000000"/>
              </a:solidFill>
              <a:latin typeface="Arial"/>
            </a:endParaRPr>
          </a:p>
          <a:p>
            <a:pPr algn="ctr" defTabSz="457200">
              <a:lnSpc>
                <a:spcPct val="100000"/>
              </a:lnSpc>
            </a:pPr>
            <a:r>
              <a:rPr b="1" lang="en-US" sz="1600" spc="-1" strike="noStrike">
                <a:solidFill>
                  <a:srgbClr val="ddbd88"/>
                </a:solidFill>
                <a:latin typeface="Inter"/>
                <a:ea typeface="DejaVu Sans"/>
              </a:rPr>
              <a:t>Pack</a:t>
            </a:r>
            <a:br>
              <a:rPr sz="1800"/>
            </a:br>
            <a:r>
              <a:rPr b="0" lang="en-US" sz="1200" spc="-1" strike="noStrike">
                <a:solidFill>
                  <a:srgbClr val="ffffff"/>
                </a:solidFill>
                <a:latin typeface="Inter"/>
                <a:ea typeface="DejaVu Sans"/>
              </a:rPr>
              <a:t>&amp; Dispatch</a:t>
            </a:r>
            <a:endParaRPr b="0" lang="en-US" sz="1200" spc="-1" strike="noStrike">
              <a:solidFill>
                <a:srgbClr val="000000"/>
              </a:solidFill>
              <a:latin typeface="Arial"/>
            </a:endParaRPr>
          </a:p>
        </p:txBody>
      </p:sp>
      <p:pic>
        <p:nvPicPr>
          <p:cNvPr id="99" name="" descr=""/>
          <p:cNvPicPr/>
          <p:nvPr/>
        </p:nvPicPr>
        <p:blipFill>
          <a:blip r:embed="rId1"/>
          <a:stretch/>
        </p:blipFill>
        <p:spPr>
          <a:xfrm>
            <a:off x="685800" y="2478960"/>
            <a:ext cx="2093040" cy="4064400"/>
          </a:xfrm>
          <a:prstGeom prst="rect">
            <a:avLst/>
          </a:prstGeom>
          <a:ln w="0">
            <a:noFill/>
          </a:ln>
        </p:spPr>
      </p:pic>
      <p:pic>
        <p:nvPicPr>
          <p:cNvPr id="100" name="" descr=""/>
          <p:cNvPicPr/>
          <p:nvPr/>
        </p:nvPicPr>
        <p:blipFill>
          <a:blip r:embed="rId2"/>
          <a:stretch/>
        </p:blipFill>
        <p:spPr>
          <a:xfrm>
            <a:off x="3545280" y="2797560"/>
            <a:ext cx="7426080" cy="34275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Rectangle 1"/>
          <p:cNvSpPr/>
          <p:nvPr/>
        </p:nvSpPr>
        <p:spPr>
          <a:xfrm>
            <a:off x="0" y="0"/>
            <a:ext cx="12189240" cy="6855120"/>
          </a:xfrm>
          <a:prstGeom prst="rect">
            <a:avLst/>
          </a:prstGeom>
          <a:solidFill>
            <a:srgbClr val="331c60"/>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02" name="Rectangle 2"/>
          <p:cNvSpPr/>
          <p:nvPr/>
        </p:nvSpPr>
        <p:spPr>
          <a:xfrm>
            <a:off x="0" y="0"/>
            <a:ext cx="12189240" cy="645120"/>
          </a:xfrm>
          <a:prstGeom prst="rect">
            <a:avLst/>
          </a:prstGeom>
          <a:solidFill>
            <a:srgbClr val="1f0f3d"/>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03" name="Rectangle 3"/>
          <p:cNvSpPr/>
          <p:nvPr/>
        </p:nvSpPr>
        <p:spPr>
          <a:xfrm>
            <a:off x="0" y="648000"/>
            <a:ext cx="1218924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104" name="TextBox 4"/>
          <p:cNvSpPr/>
          <p:nvPr/>
        </p:nvSpPr>
        <p:spPr>
          <a:xfrm>
            <a:off x="4579560" y="54000"/>
            <a:ext cx="3192480" cy="4856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1" lang="en-US" sz="2600" spc="-1" strike="noStrike">
                <a:solidFill>
                  <a:srgbClr val="ffffff"/>
                </a:solidFill>
                <a:latin typeface="Inter"/>
                <a:ea typeface="DejaVu Sans"/>
              </a:rPr>
              <a:t>Impact at Scale</a:t>
            </a:r>
            <a:endParaRPr b="0" lang="en-US" sz="2600" spc="-1" strike="noStrike">
              <a:solidFill>
                <a:srgbClr val="000000"/>
              </a:solidFill>
              <a:latin typeface="Arial"/>
            </a:endParaRPr>
          </a:p>
        </p:txBody>
      </p:sp>
      <p:sp>
        <p:nvSpPr>
          <p:cNvPr id="105" name="TextBox 5"/>
          <p:cNvSpPr/>
          <p:nvPr/>
        </p:nvSpPr>
        <p:spPr>
          <a:xfrm>
            <a:off x="11393280" y="108000"/>
            <a:ext cx="250200" cy="24228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0" lang="en-US" sz="1000" spc="-1" strike="noStrike">
                <a:solidFill>
                  <a:srgbClr val="ddbd88"/>
                </a:solidFill>
                <a:latin typeface="Inter"/>
                <a:ea typeface="DejaVu Sans"/>
              </a:rPr>
              <a:t>6</a:t>
            </a:r>
            <a:endParaRPr b="0" lang="en-US" sz="1000" spc="-1" strike="noStrike">
              <a:solidFill>
                <a:srgbClr val="000000"/>
              </a:solidFill>
              <a:latin typeface="Arial"/>
            </a:endParaRPr>
          </a:p>
        </p:txBody>
      </p:sp>
      <p:sp>
        <p:nvSpPr>
          <p:cNvPr id="106" name="Rectangle 7"/>
          <p:cNvSpPr/>
          <p:nvPr/>
        </p:nvSpPr>
        <p:spPr>
          <a:xfrm>
            <a:off x="540000" y="1080000"/>
            <a:ext cx="7017120" cy="2157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07" name="TextBox 8"/>
          <p:cNvSpPr/>
          <p:nvPr/>
        </p:nvSpPr>
        <p:spPr>
          <a:xfrm>
            <a:off x="2375640" y="1188000"/>
            <a:ext cx="3339360" cy="36468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1" lang="en-US" sz="1800" spc="-1" strike="noStrike">
                <a:solidFill>
                  <a:srgbClr val="ddbd88"/>
                </a:solidFill>
                <a:latin typeface="Inter"/>
                <a:ea typeface="DejaVu Sans"/>
              </a:rPr>
              <a:t>Community Value Created</a:t>
            </a:r>
            <a:endParaRPr b="0" lang="en-US" sz="1800" spc="-1" strike="noStrike">
              <a:solidFill>
                <a:srgbClr val="000000"/>
              </a:solidFill>
              <a:latin typeface="Arial"/>
            </a:endParaRPr>
          </a:p>
        </p:txBody>
      </p:sp>
      <p:sp>
        <p:nvSpPr>
          <p:cNvPr id="108" name="Rectangle 9"/>
          <p:cNvSpPr/>
          <p:nvPr/>
        </p:nvSpPr>
        <p:spPr>
          <a:xfrm>
            <a:off x="720000" y="1728000"/>
            <a:ext cx="1509120" cy="1257120"/>
          </a:xfrm>
          <a:prstGeom prst="rect">
            <a:avLst/>
          </a:prstGeom>
          <a:solidFill>
            <a:srgbClr val="1f0f3d"/>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09" name="TextBox 10"/>
          <p:cNvSpPr/>
          <p:nvPr/>
        </p:nvSpPr>
        <p:spPr>
          <a:xfrm>
            <a:off x="786240" y="1800000"/>
            <a:ext cx="1442880" cy="54684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3000" spc="-1" strike="noStrike">
                <a:solidFill>
                  <a:srgbClr val="ddbd88"/>
                </a:solidFill>
                <a:latin typeface="Inter"/>
                <a:ea typeface="DejaVu Sans"/>
              </a:rPr>
              <a:t>1,000+</a:t>
            </a:r>
            <a:endParaRPr b="0" lang="en-US" sz="3000" spc="-1" strike="noStrike">
              <a:solidFill>
                <a:srgbClr val="000000"/>
              </a:solidFill>
              <a:latin typeface="Arial"/>
            </a:endParaRPr>
          </a:p>
        </p:txBody>
      </p:sp>
      <p:sp>
        <p:nvSpPr>
          <p:cNvPr id="110" name="TextBox 11"/>
          <p:cNvSpPr/>
          <p:nvPr/>
        </p:nvSpPr>
        <p:spPr>
          <a:xfrm>
            <a:off x="994320" y="2448000"/>
            <a:ext cx="1062720" cy="25740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1100" spc="-1" strike="noStrike">
                <a:solidFill>
                  <a:srgbClr val="ffffff"/>
                </a:solidFill>
                <a:latin typeface="Inter"/>
                <a:ea typeface="DejaVu Sans"/>
              </a:rPr>
              <a:t>Households</a:t>
            </a:r>
            <a:endParaRPr b="0" lang="en-US" sz="1100" spc="-1" strike="noStrike">
              <a:solidFill>
                <a:srgbClr val="000000"/>
              </a:solidFill>
              <a:latin typeface="Arial"/>
            </a:endParaRPr>
          </a:p>
        </p:txBody>
      </p:sp>
      <p:sp>
        <p:nvSpPr>
          <p:cNvPr id="111" name="Rectangle 12"/>
          <p:cNvSpPr/>
          <p:nvPr/>
        </p:nvSpPr>
        <p:spPr>
          <a:xfrm>
            <a:off x="2448000" y="1728000"/>
            <a:ext cx="1509120" cy="1257120"/>
          </a:xfrm>
          <a:prstGeom prst="rect">
            <a:avLst/>
          </a:prstGeom>
          <a:solidFill>
            <a:srgbClr val="1f0f3d"/>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12" name="TextBox 13"/>
          <p:cNvSpPr/>
          <p:nvPr/>
        </p:nvSpPr>
        <p:spPr>
          <a:xfrm>
            <a:off x="2677320" y="1800000"/>
            <a:ext cx="1208520" cy="54684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3000" spc="-1" strike="noStrike">
                <a:solidFill>
                  <a:srgbClr val="ddbd88"/>
                </a:solidFill>
                <a:latin typeface="Inter"/>
                <a:ea typeface="DejaVu Sans"/>
              </a:rPr>
              <a:t>912+</a:t>
            </a:r>
            <a:endParaRPr b="0" lang="en-US" sz="3000" spc="-1" strike="noStrike">
              <a:solidFill>
                <a:srgbClr val="000000"/>
              </a:solidFill>
              <a:latin typeface="Arial"/>
            </a:endParaRPr>
          </a:p>
        </p:txBody>
      </p:sp>
      <p:sp>
        <p:nvSpPr>
          <p:cNvPr id="113" name="TextBox 14"/>
          <p:cNvSpPr/>
          <p:nvPr/>
        </p:nvSpPr>
        <p:spPr>
          <a:xfrm>
            <a:off x="2841120" y="2448000"/>
            <a:ext cx="816120" cy="25740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1100" spc="-1" strike="noStrike">
                <a:solidFill>
                  <a:srgbClr val="ffffff"/>
                </a:solidFill>
                <a:latin typeface="Inter"/>
                <a:ea typeface="DejaVu Sans"/>
              </a:rPr>
              <a:t>Farmers</a:t>
            </a:r>
            <a:endParaRPr b="0" lang="en-US" sz="1100" spc="-1" strike="noStrike">
              <a:solidFill>
                <a:srgbClr val="000000"/>
              </a:solidFill>
              <a:latin typeface="Arial"/>
            </a:endParaRPr>
          </a:p>
        </p:txBody>
      </p:sp>
      <p:sp>
        <p:nvSpPr>
          <p:cNvPr id="114" name="Rectangle 15"/>
          <p:cNvSpPr/>
          <p:nvPr/>
        </p:nvSpPr>
        <p:spPr>
          <a:xfrm>
            <a:off x="4176000" y="1728000"/>
            <a:ext cx="1509120" cy="1257120"/>
          </a:xfrm>
          <a:prstGeom prst="rect">
            <a:avLst/>
          </a:prstGeom>
          <a:solidFill>
            <a:srgbClr val="1f0f3d"/>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15" name="TextBox 16"/>
          <p:cNvSpPr/>
          <p:nvPr/>
        </p:nvSpPr>
        <p:spPr>
          <a:xfrm>
            <a:off x="4514400" y="1800000"/>
            <a:ext cx="971640" cy="54684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3000" spc="-1" strike="noStrike">
                <a:solidFill>
                  <a:srgbClr val="ddbd88"/>
                </a:solidFill>
                <a:latin typeface="Inter"/>
                <a:ea typeface="DejaVu Sans"/>
              </a:rPr>
              <a:t>20+</a:t>
            </a:r>
            <a:endParaRPr b="0" lang="en-US" sz="3000" spc="-1" strike="noStrike">
              <a:solidFill>
                <a:srgbClr val="000000"/>
              </a:solidFill>
              <a:latin typeface="Arial"/>
            </a:endParaRPr>
          </a:p>
        </p:txBody>
      </p:sp>
      <p:sp>
        <p:nvSpPr>
          <p:cNvPr id="116" name="TextBox 17"/>
          <p:cNvSpPr/>
          <p:nvPr/>
        </p:nvSpPr>
        <p:spPr>
          <a:xfrm>
            <a:off x="4589640" y="2448000"/>
            <a:ext cx="896400" cy="25740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1100" spc="-1" strike="noStrike">
                <a:solidFill>
                  <a:srgbClr val="ffffff"/>
                </a:solidFill>
                <a:latin typeface="Inter"/>
                <a:ea typeface="DejaVu Sans"/>
              </a:rPr>
              <a:t>Villages</a:t>
            </a:r>
            <a:endParaRPr b="0" lang="en-US" sz="1100" spc="-1" strike="noStrike">
              <a:solidFill>
                <a:srgbClr val="000000"/>
              </a:solidFill>
              <a:latin typeface="Arial"/>
            </a:endParaRPr>
          </a:p>
        </p:txBody>
      </p:sp>
      <p:sp>
        <p:nvSpPr>
          <p:cNvPr id="117" name="Rectangle 18"/>
          <p:cNvSpPr/>
          <p:nvPr/>
        </p:nvSpPr>
        <p:spPr>
          <a:xfrm>
            <a:off x="5904000" y="1728000"/>
            <a:ext cx="1509120" cy="1257120"/>
          </a:xfrm>
          <a:prstGeom prst="rect">
            <a:avLst/>
          </a:prstGeom>
          <a:solidFill>
            <a:srgbClr val="1f0f3d"/>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18" name="TextBox 19"/>
          <p:cNvSpPr/>
          <p:nvPr/>
        </p:nvSpPr>
        <p:spPr>
          <a:xfrm>
            <a:off x="6351120" y="1800000"/>
            <a:ext cx="963720" cy="54684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3000" spc="-1" strike="noStrike">
                <a:solidFill>
                  <a:srgbClr val="ddbd88"/>
                </a:solidFill>
                <a:latin typeface="Inter"/>
                <a:ea typeface="DejaVu Sans"/>
              </a:rPr>
              <a:t>19</a:t>
            </a:r>
            <a:endParaRPr b="0" lang="en-US" sz="3000" spc="-1" strike="noStrike">
              <a:solidFill>
                <a:srgbClr val="000000"/>
              </a:solidFill>
              <a:latin typeface="Arial"/>
            </a:endParaRPr>
          </a:p>
        </p:txBody>
      </p:sp>
      <p:sp>
        <p:nvSpPr>
          <p:cNvPr id="119" name="TextBox 20"/>
          <p:cNvSpPr/>
          <p:nvPr/>
        </p:nvSpPr>
        <p:spPr>
          <a:xfrm>
            <a:off x="6400080" y="2448000"/>
            <a:ext cx="686160" cy="25740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1100" spc="-1" strike="noStrike">
                <a:solidFill>
                  <a:srgbClr val="ffffff"/>
                </a:solidFill>
                <a:latin typeface="Inter"/>
                <a:ea typeface="DejaVu Sans"/>
              </a:rPr>
              <a:t>SOPs</a:t>
            </a:r>
            <a:endParaRPr b="0" lang="en-US" sz="1100" spc="-1" strike="noStrike">
              <a:solidFill>
                <a:srgbClr val="000000"/>
              </a:solidFill>
              <a:latin typeface="Arial"/>
            </a:endParaRPr>
          </a:p>
        </p:txBody>
      </p:sp>
      <p:sp>
        <p:nvSpPr>
          <p:cNvPr id="120" name="Rectangle 21"/>
          <p:cNvSpPr/>
          <p:nvPr/>
        </p:nvSpPr>
        <p:spPr>
          <a:xfrm>
            <a:off x="7994880" y="1012320"/>
            <a:ext cx="3890880" cy="219060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21" name="TextBox 22"/>
          <p:cNvSpPr/>
          <p:nvPr/>
        </p:nvSpPr>
        <p:spPr>
          <a:xfrm>
            <a:off x="8458200" y="1434240"/>
            <a:ext cx="3198960" cy="13082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en-US" sz="1600" spc="-1" strike="noStrike">
                <a:solidFill>
                  <a:srgbClr val="ddbd88"/>
                </a:solidFill>
                <a:latin typeface="Inter"/>
                <a:ea typeface="DejaVu Sans"/>
              </a:rPr>
              <a:t>Beyond the Numbers</a:t>
            </a:r>
            <a:endParaRPr b="0" lang="en-US" sz="1600" spc="-1" strike="noStrike">
              <a:solidFill>
                <a:srgbClr val="000000"/>
              </a:solidFill>
              <a:latin typeface="Arial"/>
            </a:endParaRPr>
          </a:p>
          <a:p>
            <a:pPr>
              <a:lnSpc>
                <a:spcPct val="100000"/>
              </a:lnSpc>
            </a:pPr>
            <a:endParaRPr b="0" lang="en-US" sz="1600" spc="-1" strike="noStrike">
              <a:solidFill>
                <a:srgbClr val="000000"/>
              </a:solidFill>
              <a:latin typeface="Arial"/>
            </a:endParaRPr>
          </a:p>
          <a:p>
            <a:pPr defTabSz="457200">
              <a:lnSpc>
                <a:spcPct val="100000"/>
              </a:lnSpc>
            </a:pPr>
            <a:r>
              <a:rPr b="1" lang="en-US" sz="1600" spc="-1" strike="noStrike">
                <a:solidFill>
                  <a:srgbClr val="ddbd88"/>
                </a:solidFill>
                <a:latin typeface="Inter"/>
                <a:ea typeface="DejaVu Sans"/>
              </a:rPr>
              <a:t>SISAL is a social enterprise: 15% of gross revenue funds ABLE community programs.</a:t>
            </a:r>
            <a:endParaRPr b="0" lang="en-US" sz="1600" spc="-1" strike="noStrike">
              <a:solidFill>
                <a:srgbClr val="000000"/>
              </a:solidFill>
              <a:latin typeface="Arial"/>
            </a:endParaRPr>
          </a:p>
        </p:txBody>
      </p:sp>
      <p:sp>
        <p:nvSpPr>
          <p:cNvPr id="122" name="MetricCard"/>
          <p:cNvSpPr/>
          <p:nvPr/>
        </p:nvSpPr>
        <p:spPr>
          <a:xfrm>
            <a:off x="548640" y="1554480"/>
            <a:ext cx="1460520" cy="1003320"/>
          </a:xfrm>
          <a:solidFill>
            <a:srgbClr val="2a15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a typeface="DejaVu Sans"/>
            </a:endParaRPr>
          </a:p>
        </p:txBody>
      </p:sp>
      <p:sp>
        <p:nvSpPr>
          <p:cNvPr id="123" name="MetricCard"/>
          <p:cNvSpPr/>
          <p:nvPr/>
        </p:nvSpPr>
        <p:spPr>
          <a:xfrm>
            <a:off x="2377440" y="1554480"/>
            <a:ext cx="1460520" cy="1003320"/>
          </a:xfrm>
          <a:solidFill>
            <a:srgbClr val="2a15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a typeface="DejaVu Sans"/>
            </a:endParaRPr>
          </a:p>
        </p:txBody>
      </p:sp>
      <p:sp>
        <p:nvSpPr>
          <p:cNvPr id="124" name="MetricCard"/>
          <p:cNvSpPr/>
          <p:nvPr/>
        </p:nvSpPr>
        <p:spPr>
          <a:xfrm>
            <a:off x="4206240" y="1554480"/>
            <a:ext cx="1460520" cy="1003320"/>
          </a:xfrm>
          <a:solidFill>
            <a:srgbClr val="2a15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a typeface="DejaVu Sans"/>
            </a:endParaRPr>
          </a:p>
        </p:txBody>
      </p:sp>
      <p:sp>
        <p:nvSpPr>
          <p:cNvPr id="125" name="MetricCard"/>
          <p:cNvSpPr/>
          <p:nvPr/>
        </p:nvSpPr>
        <p:spPr>
          <a:xfrm>
            <a:off x="6035040" y="1554480"/>
            <a:ext cx="1460520" cy="1003320"/>
          </a:xfrm>
          <a:solidFill>
            <a:srgbClr val="2a15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a typeface="DejaVu Sans"/>
            </a:endParaRPr>
          </a:p>
        </p:txBody>
      </p:sp>
      <p:sp>
        <p:nvSpPr>
          <p:cNvPr id="126" name="BeyondCard"/>
          <p:cNvSpPr/>
          <p:nvPr/>
        </p:nvSpPr>
        <p:spPr>
          <a:xfrm>
            <a:off x="2011680" y="3200400"/>
            <a:ext cx="4112280" cy="2374920"/>
          </a:xfrm>
          <a:solidFill>
            <a:srgbClr val="2a1550"/>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a typeface="DejaVu Sans"/>
            </a:endParaRPr>
          </a:p>
        </p:txBody>
      </p:sp>
      <p:pic>
        <p:nvPicPr>
          <p:cNvPr id="127" name="" descr=""/>
          <p:cNvPicPr/>
          <p:nvPr/>
        </p:nvPicPr>
        <p:blipFill>
          <a:blip r:embed="rId1"/>
          <a:stretch/>
        </p:blipFill>
        <p:spPr>
          <a:xfrm>
            <a:off x="2628360" y="3429000"/>
            <a:ext cx="6933960" cy="31190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Rectangle 1"/>
          <p:cNvSpPr/>
          <p:nvPr/>
        </p:nvSpPr>
        <p:spPr>
          <a:xfrm>
            <a:off x="0" y="0"/>
            <a:ext cx="12189240" cy="6855120"/>
          </a:xfrm>
          <a:prstGeom prst="rect">
            <a:avLst/>
          </a:prstGeom>
          <a:solidFill>
            <a:srgbClr val="331c60"/>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29" name="Rectangle 2"/>
          <p:cNvSpPr/>
          <p:nvPr/>
        </p:nvSpPr>
        <p:spPr>
          <a:xfrm>
            <a:off x="0" y="0"/>
            <a:ext cx="12189240" cy="645120"/>
          </a:xfrm>
          <a:prstGeom prst="rect">
            <a:avLst/>
          </a:prstGeom>
          <a:solidFill>
            <a:srgbClr val="1f0f3d"/>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30" name="Rectangle 3"/>
          <p:cNvSpPr/>
          <p:nvPr/>
        </p:nvSpPr>
        <p:spPr>
          <a:xfrm>
            <a:off x="0" y="648000"/>
            <a:ext cx="1218924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131" name="TextBox 4"/>
          <p:cNvSpPr/>
          <p:nvPr/>
        </p:nvSpPr>
        <p:spPr>
          <a:xfrm>
            <a:off x="4085280" y="54000"/>
            <a:ext cx="3915360" cy="4856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1" lang="en-US" sz="2600" spc="-1" strike="noStrike">
                <a:solidFill>
                  <a:srgbClr val="ffffff"/>
                </a:solidFill>
                <a:latin typeface="Inter"/>
                <a:ea typeface="DejaVu Sans"/>
              </a:rPr>
              <a:t>Challenges &amp; Lessons</a:t>
            </a:r>
            <a:endParaRPr b="0" lang="en-US" sz="2600" spc="-1" strike="noStrike">
              <a:solidFill>
                <a:srgbClr val="000000"/>
              </a:solidFill>
              <a:latin typeface="Arial"/>
            </a:endParaRPr>
          </a:p>
        </p:txBody>
      </p:sp>
      <p:sp>
        <p:nvSpPr>
          <p:cNvPr id="132" name="TextBox 5"/>
          <p:cNvSpPr/>
          <p:nvPr/>
        </p:nvSpPr>
        <p:spPr>
          <a:xfrm>
            <a:off x="11393280" y="108000"/>
            <a:ext cx="250200" cy="24228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0" lang="en-US" sz="1000" spc="-1" strike="noStrike">
                <a:solidFill>
                  <a:srgbClr val="ddbd88"/>
                </a:solidFill>
                <a:latin typeface="Inter"/>
                <a:ea typeface="DejaVu Sans"/>
              </a:rPr>
              <a:t>7</a:t>
            </a:r>
            <a:endParaRPr b="0" lang="en-US" sz="1000" spc="-1" strike="noStrike">
              <a:solidFill>
                <a:srgbClr val="000000"/>
              </a:solidFill>
              <a:latin typeface="Arial"/>
            </a:endParaRPr>
          </a:p>
        </p:txBody>
      </p:sp>
      <p:sp>
        <p:nvSpPr>
          <p:cNvPr id="133" name="Rectangle 7"/>
          <p:cNvSpPr/>
          <p:nvPr/>
        </p:nvSpPr>
        <p:spPr>
          <a:xfrm>
            <a:off x="6300000" y="900000"/>
            <a:ext cx="5397120" cy="2157120"/>
          </a:xfrm>
          <a:prstGeom prst="rect">
            <a:avLst/>
          </a:prstGeom>
          <a:solidFill>
            <a:srgbClr val="2a1550"/>
          </a:solidFill>
          <a:ln w="19080">
            <a:solidFill>
              <a:srgbClr val="a7303a"/>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34" name="TextBox 8"/>
          <p:cNvSpPr/>
          <p:nvPr/>
        </p:nvSpPr>
        <p:spPr>
          <a:xfrm>
            <a:off x="6480000" y="1008000"/>
            <a:ext cx="1520640" cy="3333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1" lang="en-US" sz="1600" spc="-1" strike="noStrike">
                <a:solidFill>
                  <a:srgbClr val="ddbd88"/>
                </a:solidFill>
                <a:latin typeface="Inter"/>
                <a:ea typeface="DejaVu Sans"/>
              </a:rPr>
              <a:t>Challenges</a:t>
            </a:r>
            <a:endParaRPr b="0" lang="en-US" sz="1600" spc="-1" strike="noStrike">
              <a:solidFill>
                <a:srgbClr val="000000"/>
              </a:solidFill>
              <a:latin typeface="Arial"/>
            </a:endParaRPr>
          </a:p>
        </p:txBody>
      </p:sp>
      <p:sp>
        <p:nvSpPr>
          <p:cNvPr id="135" name="TextBox 9"/>
          <p:cNvSpPr/>
          <p:nvPr/>
        </p:nvSpPr>
        <p:spPr>
          <a:xfrm>
            <a:off x="6480000" y="1440000"/>
            <a:ext cx="2892240" cy="126432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spcAft>
                <a:spcPts val="1001"/>
              </a:spcAft>
            </a:pPr>
            <a:r>
              <a:rPr b="0" lang="en-US" sz="1300" spc="-1" strike="noStrike">
                <a:solidFill>
                  <a:srgbClr val="ffffff"/>
                </a:solidFill>
                <a:latin typeface="Inter"/>
                <a:ea typeface="DejaVu Sans"/>
              </a:rPr>
              <a:t>  •  </a:t>
            </a:r>
            <a:r>
              <a:rPr b="0" lang="en-US" sz="1300" spc="-1" strike="noStrike">
                <a:solidFill>
                  <a:srgbClr val="ffffff"/>
                </a:solidFill>
                <a:latin typeface="Inter"/>
                <a:ea typeface="DejaVu Sans"/>
              </a:rPr>
              <a:t>Seasonality (Jul-Nov peak)</a:t>
            </a:r>
            <a:endParaRPr b="0" lang="en-US" sz="1300" spc="-1" strike="noStrike">
              <a:solidFill>
                <a:srgbClr val="000000"/>
              </a:solidFill>
              <a:latin typeface="Arial"/>
            </a:endParaRPr>
          </a:p>
          <a:p>
            <a:pPr defTabSz="457200">
              <a:lnSpc>
                <a:spcPct val="100000"/>
              </a:lnSpc>
              <a:spcAft>
                <a:spcPts val="1001"/>
              </a:spcAft>
            </a:pPr>
            <a:r>
              <a:rPr b="0" lang="en-US" sz="1300" spc="-1" strike="noStrike">
                <a:solidFill>
                  <a:srgbClr val="ffffff"/>
                </a:solidFill>
                <a:latin typeface="Inter"/>
                <a:ea typeface="DejaVu Sans"/>
              </a:rPr>
              <a:t>  •  </a:t>
            </a:r>
            <a:r>
              <a:rPr b="0" lang="en-US" sz="1300" spc="-1" strike="noStrike">
                <a:solidFill>
                  <a:srgbClr val="ffffff"/>
                </a:solidFill>
                <a:latin typeface="Inter"/>
                <a:ea typeface="DejaVu Sans"/>
              </a:rPr>
              <a:t>Remote infrastructure</a:t>
            </a:r>
            <a:endParaRPr b="0" lang="en-US" sz="1300" spc="-1" strike="noStrike">
              <a:solidFill>
                <a:srgbClr val="000000"/>
              </a:solidFill>
              <a:latin typeface="Arial"/>
            </a:endParaRPr>
          </a:p>
          <a:p>
            <a:pPr defTabSz="457200">
              <a:lnSpc>
                <a:spcPct val="100000"/>
              </a:lnSpc>
              <a:spcAft>
                <a:spcPts val="1001"/>
              </a:spcAft>
            </a:pPr>
            <a:r>
              <a:rPr b="0" lang="en-US" sz="1300" spc="-1" strike="noStrike">
                <a:solidFill>
                  <a:srgbClr val="ffffff"/>
                </a:solidFill>
                <a:latin typeface="Inter"/>
                <a:ea typeface="DejaVu Sans"/>
              </a:rPr>
              <a:t>  •  </a:t>
            </a:r>
            <a:r>
              <a:rPr b="0" lang="en-US" sz="1300" spc="-1" strike="noStrike">
                <a:solidFill>
                  <a:srgbClr val="ffffff"/>
                </a:solidFill>
                <a:latin typeface="Inter"/>
                <a:ea typeface="DejaVu Sans"/>
              </a:rPr>
              <a:t>Quality consistency</a:t>
            </a:r>
            <a:endParaRPr b="0" lang="en-US" sz="1300" spc="-1" strike="noStrike">
              <a:solidFill>
                <a:srgbClr val="000000"/>
              </a:solidFill>
              <a:latin typeface="Arial"/>
            </a:endParaRPr>
          </a:p>
          <a:p>
            <a:pPr defTabSz="457200">
              <a:lnSpc>
                <a:spcPct val="100000"/>
              </a:lnSpc>
              <a:spcAft>
                <a:spcPts val="1001"/>
              </a:spcAft>
            </a:pPr>
            <a:r>
              <a:rPr b="0" lang="en-US" sz="1300" spc="-1" strike="noStrike">
                <a:solidFill>
                  <a:srgbClr val="ffffff"/>
                </a:solidFill>
                <a:latin typeface="Inter"/>
                <a:ea typeface="DejaVu Sans"/>
              </a:rPr>
              <a:t>  •  </a:t>
            </a:r>
            <a:r>
              <a:rPr b="0" lang="en-US" sz="1300" spc="-1" strike="noStrike">
                <a:solidFill>
                  <a:srgbClr val="ffffff"/>
                </a:solidFill>
                <a:latin typeface="Inter"/>
                <a:ea typeface="DejaVu Sans"/>
              </a:rPr>
              <a:t>Market education needed</a:t>
            </a:r>
            <a:endParaRPr b="0" lang="en-US" sz="1300" spc="-1" strike="noStrike">
              <a:solidFill>
                <a:srgbClr val="000000"/>
              </a:solidFill>
              <a:latin typeface="Arial"/>
            </a:endParaRPr>
          </a:p>
        </p:txBody>
      </p:sp>
      <p:sp>
        <p:nvSpPr>
          <p:cNvPr id="136" name="Rectangle 10"/>
          <p:cNvSpPr/>
          <p:nvPr/>
        </p:nvSpPr>
        <p:spPr>
          <a:xfrm>
            <a:off x="6300000" y="3240000"/>
            <a:ext cx="5397120" cy="2697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37" name="TextBox 11"/>
          <p:cNvSpPr/>
          <p:nvPr/>
        </p:nvSpPr>
        <p:spPr>
          <a:xfrm>
            <a:off x="6480000" y="3276000"/>
            <a:ext cx="2206440" cy="3333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1" lang="en-US" sz="1600" spc="-1" strike="noStrike">
                <a:solidFill>
                  <a:srgbClr val="ddbd88"/>
                </a:solidFill>
                <a:latin typeface="Inter"/>
                <a:ea typeface="DejaVu Sans"/>
              </a:rPr>
              <a:t>Lessons Learned</a:t>
            </a:r>
            <a:endParaRPr b="0" lang="en-US" sz="1600" spc="-1" strike="noStrike">
              <a:solidFill>
                <a:srgbClr val="000000"/>
              </a:solidFill>
              <a:latin typeface="Arial"/>
            </a:endParaRPr>
          </a:p>
        </p:txBody>
      </p:sp>
      <p:sp>
        <p:nvSpPr>
          <p:cNvPr id="138" name="TextBox 12"/>
          <p:cNvSpPr/>
          <p:nvPr/>
        </p:nvSpPr>
        <p:spPr>
          <a:xfrm>
            <a:off x="6480000" y="3708000"/>
            <a:ext cx="3806640" cy="158976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spcAft>
                <a:spcPts val="1001"/>
              </a:spcAft>
            </a:pPr>
            <a:r>
              <a:rPr b="0" lang="en-US" sz="1300" spc="-1" strike="noStrike">
                <a:solidFill>
                  <a:srgbClr val="ffffff"/>
                </a:solidFill>
                <a:latin typeface="Inter"/>
                <a:ea typeface="DejaVu Sans"/>
              </a:rPr>
              <a:t>  •  </a:t>
            </a:r>
            <a:r>
              <a:rPr b="0" lang="en-US" sz="1300" spc="-1" strike="noStrike">
                <a:solidFill>
                  <a:srgbClr val="ffffff"/>
                </a:solidFill>
                <a:latin typeface="Inter"/>
                <a:ea typeface="DejaVu Sans"/>
              </a:rPr>
              <a:t>Start simple: paper forms first</a:t>
            </a:r>
            <a:endParaRPr b="0" lang="en-US" sz="1300" spc="-1" strike="noStrike">
              <a:solidFill>
                <a:srgbClr val="000000"/>
              </a:solidFill>
              <a:latin typeface="Arial"/>
            </a:endParaRPr>
          </a:p>
          <a:p>
            <a:pPr defTabSz="457200">
              <a:lnSpc>
                <a:spcPct val="100000"/>
              </a:lnSpc>
              <a:spcAft>
                <a:spcPts val="1001"/>
              </a:spcAft>
            </a:pPr>
            <a:r>
              <a:rPr b="0" lang="en-US" sz="1300" spc="-1" strike="noStrike">
                <a:solidFill>
                  <a:srgbClr val="ffffff"/>
                </a:solidFill>
                <a:latin typeface="Inter"/>
                <a:ea typeface="DejaVu Sans"/>
              </a:rPr>
              <a:t>  •  </a:t>
            </a:r>
            <a:r>
              <a:rPr b="0" lang="en-US" sz="1300" spc="-1" strike="noStrike">
                <a:solidFill>
                  <a:srgbClr val="ffffff"/>
                </a:solidFill>
                <a:latin typeface="Inter"/>
                <a:ea typeface="DejaVu Sans"/>
              </a:rPr>
              <a:t>Price transparency = trust</a:t>
            </a:r>
            <a:endParaRPr b="0" lang="en-US" sz="1300" spc="-1" strike="noStrike">
              <a:solidFill>
                <a:srgbClr val="000000"/>
              </a:solidFill>
              <a:latin typeface="Arial"/>
            </a:endParaRPr>
          </a:p>
          <a:p>
            <a:pPr defTabSz="457200">
              <a:lnSpc>
                <a:spcPct val="100000"/>
              </a:lnSpc>
              <a:spcAft>
                <a:spcPts val="1001"/>
              </a:spcAft>
            </a:pPr>
            <a:r>
              <a:rPr b="0" lang="en-US" sz="1300" spc="-1" strike="noStrike">
                <a:solidFill>
                  <a:srgbClr val="ffffff"/>
                </a:solidFill>
                <a:latin typeface="Inter"/>
                <a:ea typeface="DejaVu Sans"/>
              </a:rPr>
              <a:t>  •  </a:t>
            </a:r>
            <a:r>
              <a:rPr b="0" lang="en-US" sz="1300" spc="-1" strike="noStrike">
                <a:solidFill>
                  <a:srgbClr val="ffffff"/>
                </a:solidFill>
                <a:latin typeface="Inter"/>
                <a:ea typeface="DejaVu Sans"/>
              </a:rPr>
              <a:t>Lead Collector model has potential</a:t>
            </a:r>
            <a:endParaRPr b="0" lang="en-US" sz="1300" spc="-1" strike="noStrike">
              <a:solidFill>
                <a:srgbClr val="000000"/>
              </a:solidFill>
              <a:latin typeface="Arial"/>
            </a:endParaRPr>
          </a:p>
          <a:p>
            <a:pPr defTabSz="457200">
              <a:lnSpc>
                <a:spcPct val="100000"/>
              </a:lnSpc>
              <a:spcAft>
                <a:spcPts val="1001"/>
              </a:spcAft>
            </a:pPr>
            <a:r>
              <a:rPr b="0" lang="en-US" sz="1300" spc="-1" strike="noStrike">
                <a:solidFill>
                  <a:srgbClr val="ffffff"/>
                </a:solidFill>
                <a:latin typeface="Inter"/>
                <a:ea typeface="DejaVu Sans"/>
              </a:rPr>
              <a:t>  •  </a:t>
            </a:r>
            <a:r>
              <a:rPr b="0" lang="en-US" sz="1300" spc="-1" strike="noStrike">
                <a:solidFill>
                  <a:srgbClr val="ffffff"/>
                </a:solidFill>
                <a:latin typeface="Inter"/>
                <a:ea typeface="DejaVu Sans"/>
              </a:rPr>
              <a:t>Moisture meter essential for quality control</a:t>
            </a:r>
            <a:endParaRPr b="0" lang="en-US" sz="1300" spc="-1" strike="noStrike">
              <a:solidFill>
                <a:srgbClr val="000000"/>
              </a:solidFill>
              <a:latin typeface="Arial"/>
            </a:endParaRPr>
          </a:p>
          <a:p>
            <a:pPr defTabSz="457200">
              <a:lnSpc>
                <a:spcPct val="100000"/>
              </a:lnSpc>
              <a:spcAft>
                <a:spcPts val="1001"/>
              </a:spcAft>
            </a:pPr>
            <a:r>
              <a:rPr b="0" lang="en-US" sz="1300" spc="-1" strike="noStrike">
                <a:solidFill>
                  <a:srgbClr val="ffffff"/>
                </a:solidFill>
                <a:latin typeface="Inter"/>
                <a:ea typeface="DejaVu Sans"/>
              </a:rPr>
              <a:t>  •  </a:t>
            </a:r>
            <a:r>
              <a:rPr b="0" lang="en-US" sz="1300" spc="-1" strike="noStrike">
                <a:solidFill>
                  <a:srgbClr val="ffffff"/>
                </a:solidFill>
                <a:latin typeface="Inter"/>
                <a:ea typeface="DejaVu Sans"/>
              </a:rPr>
              <a:t>Community trust drives participation</a:t>
            </a:r>
            <a:endParaRPr b="0" lang="en-US" sz="1300" spc="-1" strike="noStrike">
              <a:solidFill>
                <a:srgbClr val="000000"/>
              </a:solidFill>
              <a:latin typeface="Arial"/>
            </a:endParaRPr>
          </a:p>
        </p:txBody>
      </p:sp>
      <p:pic>
        <p:nvPicPr>
          <p:cNvPr id="139" name="" descr=""/>
          <p:cNvPicPr/>
          <p:nvPr/>
        </p:nvPicPr>
        <p:blipFill>
          <a:blip r:embed="rId1"/>
          <a:stretch/>
        </p:blipFill>
        <p:spPr>
          <a:xfrm>
            <a:off x="228600" y="958320"/>
            <a:ext cx="5573520" cy="2513160"/>
          </a:xfrm>
          <a:prstGeom prst="rect">
            <a:avLst/>
          </a:prstGeom>
          <a:ln w="0">
            <a:noFill/>
          </a:ln>
        </p:spPr>
      </p:pic>
      <p:pic>
        <p:nvPicPr>
          <p:cNvPr id="140" name="" descr=""/>
          <p:cNvPicPr/>
          <p:nvPr/>
        </p:nvPicPr>
        <p:blipFill>
          <a:blip r:embed="rId2"/>
          <a:stretch/>
        </p:blipFill>
        <p:spPr>
          <a:xfrm>
            <a:off x="914400" y="3615120"/>
            <a:ext cx="4113360" cy="30848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1"/>
          <p:cNvSpPr/>
          <p:nvPr/>
        </p:nvSpPr>
        <p:spPr>
          <a:xfrm>
            <a:off x="0" y="0"/>
            <a:ext cx="12189240" cy="6855120"/>
          </a:xfrm>
          <a:prstGeom prst="rect">
            <a:avLst/>
          </a:prstGeom>
          <a:solidFill>
            <a:srgbClr val="331c60"/>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42" name="Rectangle 2"/>
          <p:cNvSpPr/>
          <p:nvPr/>
        </p:nvSpPr>
        <p:spPr>
          <a:xfrm>
            <a:off x="0" y="0"/>
            <a:ext cx="12189240" cy="645120"/>
          </a:xfrm>
          <a:prstGeom prst="rect">
            <a:avLst/>
          </a:prstGeom>
          <a:solidFill>
            <a:srgbClr val="1f0f3d"/>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43" name="Rectangle 3"/>
          <p:cNvSpPr/>
          <p:nvPr/>
        </p:nvSpPr>
        <p:spPr>
          <a:xfrm>
            <a:off x="0" y="648000"/>
            <a:ext cx="1218924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144" name="TextBox 4"/>
          <p:cNvSpPr/>
          <p:nvPr/>
        </p:nvSpPr>
        <p:spPr>
          <a:xfrm>
            <a:off x="4520160" y="54000"/>
            <a:ext cx="3251880" cy="485640"/>
          </a:xfrm>
          <a:prstGeom prst="rect">
            <a:avLst/>
          </a:prstGeom>
          <a:noFill/>
          <a:ln w="0">
            <a:noFill/>
          </a:ln>
        </p:spPr>
        <p:style>
          <a:lnRef idx="0"/>
          <a:fillRef idx="0"/>
          <a:effectRef idx="0"/>
          <a:fontRef idx="minor"/>
        </p:style>
        <p:txBody>
          <a:bodyPr lIns="90000" rIns="90000" tIns="45000" bIns="45000" anchor="t">
            <a:spAutoFit/>
          </a:bodyPr>
          <a:p>
            <a:pPr defTabSz="457200">
              <a:lnSpc>
                <a:spcPct val="100000"/>
              </a:lnSpc>
            </a:pPr>
            <a:r>
              <a:rPr b="1" lang="en-US" sz="2600" spc="-1" strike="noStrike">
                <a:solidFill>
                  <a:srgbClr val="ffffff"/>
                </a:solidFill>
                <a:latin typeface="Inter"/>
                <a:ea typeface="DejaVu Sans"/>
              </a:rPr>
              <a:t>The Road Ahead</a:t>
            </a:r>
            <a:endParaRPr b="0" lang="en-US" sz="2600" spc="-1" strike="noStrike">
              <a:solidFill>
                <a:srgbClr val="000000"/>
              </a:solidFill>
              <a:latin typeface="Arial"/>
            </a:endParaRPr>
          </a:p>
        </p:txBody>
      </p:sp>
      <p:sp>
        <p:nvSpPr>
          <p:cNvPr id="145" name="TextBox 5"/>
          <p:cNvSpPr/>
          <p:nvPr/>
        </p:nvSpPr>
        <p:spPr>
          <a:xfrm>
            <a:off x="11393280" y="108000"/>
            <a:ext cx="250200" cy="242280"/>
          </a:xfrm>
          <a:prstGeom prst="rect">
            <a:avLst/>
          </a:prstGeom>
          <a:noFill/>
          <a:ln w="0">
            <a:noFill/>
          </a:ln>
        </p:spPr>
        <p:style>
          <a:lnRef idx="0"/>
          <a:fillRef idx="0"/>
          <a:effectRef idx="0"/>
          <a:fontRef idx="minor"/>
        </p:style>
        <p:txBody>
          <a:bodyPr lIns="90000" rIns="90000" tIns="45000" bIns="45000" anchor="t">
            <a:spAutoFit/>
          </a:bodyPr>
          <a:p>
            <a:pPr algn="r" defTabSz="457200">
              <a:lnSpc>
                <a:spcPct val="100000"/>
              </a:lnSpc>
            </a:pPr>
            <a:r>
              <a:rPr b="0" lang="en-US" sz="1000" spc="-1" strike="noStrike">
                <a:solidFill>
                  <a:srgbClr val="ddbd88"/>
                </a:solidFill>
                <a:latin typeface="Inter"/>
                <a:ea typeface="DejaVu Sans"/>
              </a:rPr>
              <a:t>8</a:t>
            </a:r>
            <a:endParaRPr b="0" lang="en-US" sz="1000" spc="-1" strike="noStrike">
              <a:solidFill>
                <a:srgbClr val="000000"/>
              </a:solidFill>
              <a:latin typeface="Arial"/>
            </a:endParaRPr>
          </a:p>
        </p:txBody>
      </p:sp>
      <p:grpSp>
        <p:nvGrpSpPr>
          <p:cNvPr id="146" name=""/>
          <p:cNvGrpSpPr/>
          <p:nvPr/>
        </p:nvGrpSpPr>
        <p:grpSpPr>
          <a:xfrm>
            <a:off x="1231200" y="1477440"/>
            <a:ext cx="9727200" cy="1149120"/>
            <a:chOff x="1231200" y="1477440"/>
            <a:chExt cx="9727200" cy="1149120"/>
          </a:xfrm>
        </p:grpSpPr>
        <p:grpSp>
          <p:nvGrpSpPr>
            <p:cNvPr id="147" name=""/>
            <p:cNvGrpSpPr/>
            <p:nvPr/>
          </p:nvGrpSpPr>
          <p:grpSpPr>
            <a:xfrm>
              <a:off x="4741920" y="1477440"/>
              <a:ext cx="2805120" cy="1149120"/>
              <a:chOff x="4741920" y="1477440"/>
              <a:chExt cx="2805120" cy="1149120"/>
            </a:xfrm>
          </p:grpSpPr>
          <p:sp>
            <p:nvSpPr>
              <p:cNvPr id="148" name="Rectangle 10"/>
              <p:cNvSpPr/>
              <p:nvPr/>
            </p:nvSpPr>
            <p:spPr>
              <a:xfrm>
                <a:off x="4741920" y="1477440"/>
                <a:ext cx="2805120" cy="1149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49" name="TextBox 11"/>
              <p:cNvSpPr/>
              <p:nvPr/>
            </p:nvSpPr>
            <p:spPr>
              <a:xfrm>
                <a:off x="4834080" y="1477440"/>
                <a:ext cx="353520" cy="455400"/>
              </a:xfrm>
              <a:prstGeom prst="rect">
                <a:avLst/>
              </a:prstGeom>
              <a:noFill/>
              <a:ln w="0">
                <a:noFill/>
              </a:ln>
            </p:spPr>
            <p:style>
              <a:lnRef idx="0"/>
              <a:fillRef idx="0"/>
              <a:effectRef idx="0"/>
              <a:fontRef idx="minor"/>
            </p:style>
            <p:txBody>
              <a:bodyPr wrap="none" lIns="90000" rIns="90000" tIns="45000" bIns="45000" anchor="t">
                <a:spAutoFit/>
              </a:bodyPr>
              <a:p>
                <a:pPr algn="ctr" defTabSz="457200">
                  <a:lnSpc>
                    <a:spcPct val="100000"/>
                  </a:lnSpc>
                </a:pPr>
                <a:r>
                  <a:rPr b="1" lang="en-US" sz="2400" spc="-1" strike="noStrike">
                    <a:solidFill>
                      <a:srgbClr val="ddbd88"/>
                    </a:solidFill>
                    <a:latin typeface="Inter"/>
                    <a:ea typeface="DejaVu Sans"/>
                  </a:rPr>
                  <a:t>2</a:t>
                </a:r>
                <a:endParaRPr b="0" lang="en-US" sz="2400" spc="-1" strike="noStrike">
                  <a:solidFill>
                    <a:srgbClr val="000000"/>
                  </a:solidFill>
                  <a:latin typeface="Arial"/>
                </a:endParaRPr>
              </a:p>
            </p:txBody>
          </p:sp>
          <p:sp>
            <p:nvSpPr>
              <p:cNvPr id="150" name="TextBox 12"/>
              <p:cNvSpPr/>
              <p:nvPr/>
            </p:nvSpPr>
            <p:spPr>
              <a:xfrm>
                <a:off x="5141880" y="1477440"/>
                <a:ext cx="1689840" cy="288000"/>
              </a:xfrm>
              <a:prstGeom prst="rect">
                <a:avLst/>
              </a:prstGeom>
              <a:noFill/>
              <a:ln w="0">
                <a:noFill/>
              </a:ln>
            </p:spPr>
            <p:style>
              <a:lnRef idx="0"/>
              <a:fillRef idx="0"/>
              <a:effectRef idx="0"/>
              <a:fontRef idx="minor"/>
            </p:style>
            <p:txBody>
              <a:bodyPr wrap="none" lIns="90000" rIns="90000" tIns="45000" bIns="45000" anchor="t">
                <a:spAutoFit/>
              </a:bodyPr>
              <a:p>
                <a:pPr defTabSz="457200">
                  <a:lnSpc>
                    <a:spcPct val="100000"/>
                  </a:lnSpc>
                </a:pPr>
                <a:r>
                  <a:rPr b="0" lang="en-US" sz="1300" spc="-1" strike="noStrike">
                    <a:solidFill>
                      <a:srgbClr val="ffffff"/>
                    </a:solidFill>
                    <a:latin typeface="Inter"/>
                    <a:ea typeface="DejaVu Sans"/>
                  </a:rPr>
                  <a:t>HACCP Certification</a:t>
                </a:r>
                <a:endParaRPr b="0" lang="en-US" sz="1300" spc="-1" strike="noStrike">
                  <a:solidFill>
                    <a:srgbClr val="000000"/>
                  </a:solidFill>
                  <a:latin typeface="Arial"/>
                </a:endParaRPr>
              </a:p>
            </p:txBody>
          </p:sp>
          <p:sp>
            <p:nvSpPr>
              <p:cNvPr id="151" name="Description_HACCP_Certification"/>
              <p:cNvSpPr/>
              <p:nvPr/>
            </p:nvSpPr>
            <p:spPr>
              <a:xfrm>
                <a:off x="5141880" y="1751760"/>
                <a:ext cx="1688760" cy="271800"/>
              </a:xfrm>
              <a:noFill/>
              <a:ln w="0">
                <a:noFill/>
              </a:ln>
            </p:spPr>
            <p:style>
              <a:lnRef idx="0"/>
              <a:fillRef idx="0"/>
              <a:effectRef idx="0"/>
              <a:fontRef idx="minor"/>
            </p:style>
            <p:txBody>
              <a:bodyPr lIns="90000" rIns="90000" tIns="45000" bIns="45000" anchor="t">
                <a:noAutofit/>
              </a:bodyPr>
              <a:p>
                <a:pPr>
                  <a:lnSpc>
                    <a:spcPct val="100000"/>
                  </a:lnSpc>
                </a:pPr>
                <a:r>
                  <a:rPr b="0" i="1" lang="en-US" sz="1000" spc="-1" strike="noStrike">
                    <a:solidFill>
                      <a:srgbClr val="f0dbb0"/>
                    </a:solidFill>
                    <a:latin typeface="Inter"/>
                    <a:ea typeface="DejaVu Sans"/>
                  </a:rPr>
                  <a:t>Food safety systems and audit prep</a:t>
                </a:r>
                <a:endParaRPr b="0" lang="en-US" sz="1000" spc="-1" strike="noStrike">
                  <a:solidFill>
                    <a:srgbClr val="000000"/>
                  </a:solidFill>
                  <a:latin typeface="Arial"/>
                </a:endParaRPr>
              </a:p>
            </p:txBody>
          </p:sp>
        </p:grpSp>
        <p:grpSp>
          <p:nvGrpSpPr>
            <p:cNvPr id="152" name=""/>
            <p:cNvGrpSpPr/>
            <p:nvPr/>
          </p:nvGrpSpPr>
          <p:grpSpPr>
            <a:xfrm>
              <a:off x="1231200" y="1477440"/>
              <a:ext cx="2805120" cy="1149120"/>
              <a:chOff x="1231200" y="1477440"/>
              <a:chExt cx="2805120" cy="1149120"/>
            </a:xfrm>
          </p:grpSpPr>
          <p:sp>
            <p:nvSpPr>
              <p:cNvPr id="153" name="Rectangle 19"/>
              <p:cNvSpPr/>
              <p:nvPr/>
            </p:nvSpPr>
            <p:spPr>
              <a:xfrm>
                <a:off x="1231200" y="1477440"/>
                <a:ext cx="2805120" cy="1149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54" name="TextBox 20"/>
              <p:cNvSpPr/>
              <p:nvPr/>
            </p:nvSpPr>
            <p:spPr>
              <a:xfrm>
                <a:off x="1323360" y="1477440"/>
                <a:ext cx="353520" cy="455400"/>
              </a:xfrm>
              <a:prstGeom prst="rect">
                <a:avLst/>
              </a:prstGeom>
              <a:noFill/>
              <a:ln w="0">
                <a:noFill/>
              </a:ln>
            </p:spPr>
            <p:style>
              <a:lnRef idx="0"/>
              <a:fillRef idx="0"/>
              <a:effectRef idx="0"/>
              <a:fontRef idx="minor"/>
            </p:style>
            <p:txBody>
              <a:bodyPr wrap="none" lIns="90000" rIns="90000" tIns="45000" bIns="45000" anchor="t">
                <a:spAutoFit/>
              </a:bodyPr>
              <a:p>
                <a:pPr algn="ctr" defTabSz="457200">
                  <a:lnSpc>
                    <a:spcPct val="100000"/>
                  </a:lnSpc>
                </a:pPr>
                <a:r>
                  <a:rPr b="1" lang="en-US" sz="2400" spc="-1" strike="noStrike">
                    <a:solidFill>
                      <a:srgbClr val="ddbd88"/>
                    </a:solidFill>
                    <a:latin typeface="Inter"/>
                    <a:ea typeface="DejaVu Sans"/>
                  </a:rPr>
                  <a:t>1</a:t>
                </a:r>
                <a:endParaRPr b="0" lang="en-US" sz="2400" spc="-1" strike="noStrike">
                  <a:solidFill>
                    <a:srgbClr val="000000"/>
                  </a:solidFill>
                  <a:latin typeface="Arial"/>
                </a:endParaRPr>
              </a:p>
            </p:txBody>
          </p:sp>
          <p:sp>
            <p:nvSpPr>
              <p:cNvPr id="155" name="TextBox 21"/>
              <p:cNvSpPr/>
              <p:nvPr/>
            </p:nvSpPr>
            <p:spPr>
              <a:xfrm>
                <a:off x="1631160" y="1477440"/>
                <a:ext cx="1360800" cy="288000"/>
              </a:xfrm>
              <a:prstGeom prst="rect">
                <a:avLst/>
              </a:prstGeom>
              <a:noFill/>
              <a:ln w="0">
                <a:noFill/>
              </a:ln>
            </p:spPr>
            <p:style>
              <a:lnRef idx="0"/>
              <a:fillRef idx="0"/>
              <a:effectRef idx="0"/>
              <a:fontRef idx="minor"/>
            </p:style>
            <p:txBody>
              <a:bodyPr wrap="none" lIns="90000" rIns="90000" tIns="45000" bIns="45000" anchor="t">
                <a:spAutoFit/>
              </a:bodyPr>
              <a:p>
                <a:pPr defTabSz="457200">
                  <a:lnSpc>
                    <a:spcPct val="100000"/>
                  </a:lnSpc>
                </a:pPr>
                <a:r>
                  <a:rPr b="0" lang="en-US" sz="1300" spc="-1" strike="noStrike">
                    <a:solidFill>
                      <a:srgbClr val="ffffff"/>
                    </a:solidFill>
                    <a:latin typeface="Inter"/>
                    <a:ea typeface="DejaVu Sans"/>
                  </a:rPr>
                  <a:t>Digital Systems</a:t>
                </a:r>
                <a:endParaRPr b="0" lang="en-US" sz="1300" spc="-1" strike="noStrike">
                  <a:solidFill>
                    <a:srgbClr val="000000"/>
                  </a:solidFill>
                  <a:latin typeface="Arial"/>
                </a:endParaRPr>
              </a:p>
            </p:txBody>
          </p:sp>
          <p:sp>
            <p:nvSpPr>
              <p:cNvPr id="156" name="Description_Digital_Systems"/>
              <p:cNvSpPr/>
              <p:nvPr/>
            </p:nvSpPr>
            <p:spPr>
              <a:xfrm>
                <a:off x="1631160" y="1751760"/>
                <a:ext cx="1359720" cy="271800"/>
              </a:xfrm>
              <a:noFill/>
              <a:ln w="0">
                <a:noFill/>
              </a:ln>
            </p:spPr>
            <p:style>
              <a:lnRef idx="0"/>
              <a:fillRef idx="0"/>
              <a:effectRef idx="0"/>
              <a:fontRef idx="minor"/>
            </p:style>
            <p:txBody>
              <a:bodyPr lIns="90000" rIns="90000" tIns="45000" bIns="45000" anchor="t">
                <a:noAutofit/>
              </a:bodyPr>
              <a:p>
                <a:pPr>
                  <a:lnSpc>
                    <a:spcPct val="100000"/>
                  </a:lnSpc>
                </a:pPr>
                <a:r>
                  <a:rPr b="0" i="1" lang="en-US" sz="1000" spc="-1" strike="noStrike">
                    <a:solidFill>
                      <a:srgbClr val="f0dbb0"/>
                    </a:solidFill>
                    <a:latin typeface="Inter"/>
                    <a:ea typeface="DejaVu Sans"/>
                  </a:rPr>
                  <a:t>Traceability, inventory, ordering platform</a:t>
                </a:r>
                <a:endParaRPr b="0" lang="en-US" sz="1000" spc="-1" strike="noStrike">
                  <a:solidFill>
                    <a:srgbClr val="000000"/>
                  </a:solidFill>
                  <a:latin typeface="Arial"/>
                </a:endParaRPr>
              </a:p>
            </p:txBody>
          </p:sp>
        </p:grpSp>
        <p:grpSp>
          <p:nvGrpSpPr>
            <p:cNvPr id="157" name=""/>
            <p:cNvGrpSpPr/>
            <p:nvPr/>
          </p:nvGrpSpPr>
          <p:grpSpPr>
            <a:xfrm>
              <a:off x="8153280" y="1477440"/>
              <a:ext cx="2805120" cy="1149120"/>
              <a:chOff x="8153280" y="1477440"/>
              <a:chExt cx="2805120" cy="1149120"/>
            </a:xfrm>
          </p:grpSpPr>
          <p:sp>
            <p:nvSpPr>
              <p:cNvPr id="158" name="Rectangle 22"/>
              <p:cNvSpPr/>
              <p:nvPr/>
            </p:nvSpPr>
            <p:spPr>
              <a:xfrm>
                <a:off x="8153280" y="1477440"/>
                <a:ext cx="2805120" cy="1149120"/>
              </a:xfrm>
              <a:prstGeom prst="rect">
                <a:avLst/>
              </a:prstGeom>
              <a:solidFill>
                <a:srgbClr val="2a1550"/>
              </a:solidFill>
              <a:ln w="19080">
                <a:solidFill>
                  <a:srgbClr val="ddbd88"/>
                </a:solidFill>
                <a:round/>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59" name="TextBox 23"/>
              <p:cNvSpPr/>
              <p:nvPr/>
            </p:nvSpPr>
            <p:spPr>
              <a:xfrm>
                <a:off x="8245440" y="1477440"/>
                <a:ext cx="353520" cy="455400"/>
              </a:xfrm>
              <a:prstGeom prst="rect">
                <a:avLst/>
              </a:prstGeom>
              <a:noFill/>
              <a:ln w="0">
                <a:noFill/>
              </a:ln>
            </p:spPr>
            <p:style>
              <a:lnRef idx="0"/>
              <a:fillRef idx="0"/>
              <a:effectRef idx="0"/>
              <a:fontRef idx="minor"/>
            </p:style>
            <p:txBody>
              <a:bodyPr wrap="none" lIns="90000" rIns="90000" tIns="45000" bIns="45000" anchor="t">
                <a:spAutoFit/>
              </a:bodyPr>
              <a:p>
                <a:pPr algn="ctr" defTabSz="457200">
                  <a:lnSpc>
                    <a:spcPct val="100000"/>
                  </a:lnSpc>
                </a:pPr>
                <a:r>
                  <a:rPr b="1" lang="en-US" sz="2400" spc="-1" strike="noStrike">
                    <a:solidFill>
                      <a:srgbClr val="ddbd88"/>
                    </a:solidFill>
                    <a:latin typeface="Inter"/>
                    <a:ea typeface="DejaVu Sans"/>
                  </a:rPr>
                  <a:t>3</a:t>
                </a:r>
                <a:endParaRPr b="0" lang="en-US" sz="2400" spc="-1" strike="noStrike">
                  <a:solidFill>
                    <a:srgbClr val="000000"/>
                  </a:solidFill>
                  <a:latin typeface="Arial"/>
                </a:endParaRPr>
              </a:p>
            </p:txBody>
          </p:sp>
          <p:sp>
            <p:nvSpPr>
              <p:cNvPr id="160" name="TextBox 24"/>
              <p:cNvSpPr/>
              <p:nvPr/>
            </p:nvSpPr>
            <p:spPr>
              <a:xfrm>
                <a:off x="8553240" y="1477440"/>
                <a:ext cx="1278360" cy="288000"/>
              </a:xfrm>
              <a:prstGeom prst="rect">
                <a:avLst/>
              </a:prstGeom>
              <a:noFill/>
              <a:ln w="0">
                <a:noFill/>
              </a:ln>
            </p:spPr>
            <p:style>
              <a:lnRef idx="0"/>
              <a:fillRef idx="0"/>
              <a:effectRef idx="0"/>
              <a:fontRef idx="minor"/>
            </p:style>
            <p:txBody>
              <a:bodyPr wrap="none" lIns="90000" rIns="90000" tIns="45000" bIns="45000" anchor="t">
                <a:spAutoFit/>
              </a:bodyPr>
              <a:p>
                <a:pPr defTabSz="457200">
                  <a:lnSpc>
                    <a:spcPct val="100000"/>
                  </a:lnSpc>
                </a:pPr>
                <a:r>
                  <a:rPr b="0" lang="en-US" sz="1300" spc="-1" strike="noStrike">
                    <a:solidFill>
                      <a:srgbClr val="ffffff"/>
                    </a:solidFill>
                    <a:latin typeface="Inter"/>
                    <a:ea typeface="DejaVu Sans"/>
                  </a:rPr>
                  <a:t>Export Market</a:t>
                </a:r>
                <a:endParaRPr b="0" lang="en-US" sz="1300" spc="-1" strike="noStrike">
                  <a:solidFill>
                    <a:srgbClr val="000000"/>
                  </a:solidFill>
                  <a:latin typeface="Arial"/>
                </a:endParaRPr>
              </a:p>
            </p:txBody>
          </p:sp>
          <p:sp>
            <p:nvSpPr>
              <p:cNvPr id="161" name="Description_Export_Market"/>
              <p:cNvSpPr/>
              <p:nvPr/>
            </p:nvSpPr>
            <p:spPr>
              <a:xfrm>
                <a:off x="8553240" y="1751760"/>
                <a:ext cx="1277280" cy="271800"/>
              </a:xfrm>
              <a:noFill/>
              <a:ln w="0">
                <a:noFill/>
              </a:ln>
            </p:spPr>
            <p:style>
              <a:lnRef idx="0"/>
              <a:fillRef idx="0"/>
              <a:effectRef idx="0"/>
              <a:fontRef idx="minor"/>
            </p:style>
            <p:txBody>
              <a:bodyPr lIns="90000" rIns="90000" tIns="45000" bIns="45000" anchor="t">
                <a:noAutofit/>
              </a:bodyPr>
              <a:p>
                <a:pPr>
                  <a:lnSpc>
                    <a:spcPct val="100000"/>
                  </a:lnSpc>
                </a:pPr>
                <a:r>
                  <a:rPr b="0" i="1" lang="en-US" sz="1000" spc="-1" strike="noStrike">
                    <a:solidFill>
                      <a:srgbClr val="f0dbb0"/>
                    </a:solidFill>
                    <a:latin typeface="Inter"/>
                    <a:ea typeface="DejaVu Sans"/>
                  </a:rPr>
                  <a:t>Protocols, buyers, logistics pathway</a:t>
                </a:r>
                <a:endParaRPr b="0" lang="en-US" sz="1000" spc="-1" strike="noStrike">
                  <a:solidFill>
                    <a:srgbClr val="000000"/>
                  </a:solidFill>
                  <a:latin typeface="Arial"/>
                </a:endParaRPr>
              </a:p>
            </p:txBody>
          </p:sp>
        </p:grpSp>
      </p:grpSp>
      <p:pic>
        <p:nvPicPr>
          <p:cNvPr id="162" name="" descr=""/>
          <p:cNvPicPr/>
          <p:nvPr/>
        </p:nvPicPr>
        <p:blipFill>
          <a:blip r:embed="rId1"/>
          <a:stretch/>
        </p:blipFill>
        <p:spPr>
          <a:xfrm>
            <a:off x="3495240" y="2972160"/>
            <a:ext cx="5199480" cy="34653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Rectangle 1"/>
          <p:cNvSpPr/>
          <p:nvPr/>
        </p:nvSpPr>
        <p:spPr>
          <a:xfrm>
            <a:off x="0" y="0"/>
            <a:ext cx="12189240" cy="6855120"/>
          </a:xfrm>
          <a:prstGeom prst="rect">
            <a:avLst/>
          </a:prstGeom>
          <a:solidFill>
            <a:srgbClr val="331c60"/>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64" name="Rectangle 2"/>
          <p:cNvSpPr/>
          <p:nvPr/>
        </p:nvSpPr>
        <p:spPr>
          <a:xfrm>
            <a:off x="0" y="0"/>
            <a:ext cx="12189240" cy="511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9000" bIns="9000" anchor="ctr">
            <a:noAutofit/>
          </a:bodyPr>
          <a:p>
            <a:pPr>
              <a:lnSpc>
                <a:spcPct val="100000"/>
              </a:lnSpc>
            </a:pPr>
            <a:endParaRPr b="0" lang="en-US" sz="1800" spc="-1" strike="noStrike">
              <a:solidFill>
                <a:schemeClr val="lt1"/>
              </a:solidFill>
              <a:latin typeface="Calibri"/>
              <a:ea typeface="DejaVu Sans"/>
            </a:endParaRPr>
          </a:p>
        </p:txBody>
      </p:sp>
      <p:sp>
        <p:nvSpPr>
          <p:cNvPr id="165" name="TextBox 4"/>
          <p:cNvSpPr/>
          <p:nvPr/>
        </p:nvSpPr>
        <p:spPr>
          <a:xfrm>
            <a:off x="8074440" y="720000"/>
            <a:ext cx="2898000" cy="63828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3600" spc="-1" strike="noStrike">
                <a:solidFill>
                  <a:srgbClr val="ffffff"/>
                </a:solidFill>
                <a:latin typeface="Inter"/>
                <a:ea typeface="DejaVu Sans"/>
              </a:rPr>
              <a:t>Thank You</a:t>
            </a:r>
            <a:endParaRPr b="0" lang="en-US" sz="3600" spc="-1" strike="noStrike">
              <a:solidFill>
                <a:srgbClr val="000000"/>
              </a:solidFill>
              <a:latin typeface="Arial"/>
            </a:endParaRPr>
          </a:p>
        </p:txBody>
      </p:sp>
      <p:sp>
        <p:nvSpPr>
          <p:cNvPr id="166" name="Rectangle 5"/>
          <p:cNvSpPr/>
          <p:nvPr/>
        </p:nvSpPr>
        <p:spPr>
          <a:xfrm>
            <a:off x="7560000" y="1440000"/>
            <a:ext cx="359712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167" name="TextBox 6"/>
          <p:cNvSpPr/>
          <p:nvPr/>
        </p:nvSpPr>
        <p:spPr>
          <a:xfrm>
            <a:off x="8558280" y="2160000"/>
            <a:ext cx="1857240" cy="3639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800" spc="-1" strike="noStrike">
                <a:solidFill>
                  <a:srgbClr val="ffffff"/>
                </a:solidFill>
                <a:latin typeface="Inter"/>
                <a:ea typeface="DejaVu Sans"/>
              </a:rPr>
              <a:t>Solomon Sar</a:t>
            </a:r>
            <a:endParaRPr b="0" lang="en-US" sz="1800" spc="-1" strike="noStrike">
              <a:solidFill>
                <a:srgbClr val="000000"/>
              </a:solidFill>
              <a:latin typeface="Arial"/>
            </a:endParaRPr>
          </a:p>
        </p:txBody>
      </p:sp>
      <p:sp>
        <p:nvSpPr>
          <p:cNvPr id="168" name="TextBox 7"/>
          <p:cNvSpPr/>
          <p:nvPr/>
        </p:nvSpPr>
        <p:spPr>
          <a:xfrm>
            <a:off x="8301600" y="2520000"/>
            <a:ext cx="2442240" cy="27252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1200" spc="-1" strike="noStrike">
                <a:solidFill>
                  <a:srgbClr val="ddbd88"/>
                </a:solidFill>
                <a:latin typeface="Inter"/>
                <a:ea typeface="DejaVu Sans"/>
              </a:rPr>
              <a:t>Operations Manager, SISAL</a:t>
            </a:r>
            <a:endParaRPr b="0" lang="en-US" sz="1200" spc="-1" strike="noStrike">
              <a:solidFill>
                <a:srgbClr val="000000"/>
              </a:solidFill>
              <a:latin typeface="Arial"/>
            </a:endParaRPr>
          </a:p>
        </p:txBody>
      </p:sp>
      <p:sp>
        <p:nvSpPr>
          <p:cNvPr id="169" name="TextBox 8"/>
          <p:cNvSpPr/>
          <p:nvPr/>
        </p:nvSpPr>
        <p:spPr>
          <a:xfrm>
            <a:off x="8453880" y="2880000"/>
            <a:ext cx="2061360" cy="25740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1100" spc="-1" strike="noStrike">
                <a:solidFill>
                  <a:srgbClr val="ffffff"/>
                </a:solidFill>
                <a:latin typeface="Inter"/>
                <a:ea typeface="DejaVu Sans"/>
              </a:rPr>
              <a:t>solomon.sar@gmail.com</a:t>
            </a:r>
            <a:endParaRPr b="0" lang="en-US" sz="1100" spc="-1" strike="noStrike">
              <a:solidFill>
                <a:srgbClr val="000000"/>
              </a:solidFill>
              <a:latin typeface="Arial"/>
            </a:endParaRPr>
          </a:p>
        </p:txBody>
      </p:sp>
      <p:sp>
        <p:nvSpPr>
          <p:cNvPr id="170" name="TextBox 9"/>
          <p:cNvSpPr/>
          <p:nvPr/>
        </p:nvSpPr>
        <p:spPr>
          <a:xfrm>
            <a:off x="8751960" y="3168000"/>
            <a:ext cx="1763280" cy="25740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1100" spc="-1" strike="noStrike">
                <a:solidFill>
                  <a:srgbClr val="ffffff"/>
                </a:solidFill>
                <a:latin typeface="Inter"/>
                <a:ea typeface="DejaVu Sans"/>
              </a:rPr>
              <a:t>+675 7285 7237</a:t>
            </a:r>
            <a:endParaRPr b="0" lang="en-US" sz="1100" spc="-1" strike="noStrike">
              <a:solidFill>
                <a:srgbClr val="000000"/>
              </a:solidFill>
              <a:latin typeface="Arial"/>
            </a:endParaRPr>
          </a:p>
        </p:txBody>
      </p:sp>
      <p:sp>
        <p:nvSpPr>
          <p:cNvPr id="171" name="TextBox 10"/>
          <p:cNvSpPr/>
          <p:nvPr/>
        </p:nvSpPr>
        <p:spPr>
          <a:xfrm>
            <a:off x="8269560" y="3456000"/>
            <a:ext cx="2474280" cy="24228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1000" spc="-1" strike="noStrike">
                <a:solidFill>
                  <a:srgbClr val="f0dbb0"/>
                </a:solidFill>
                <a:latin typeface="Inter"/>
                <a:ea typeface="DejaVu Sans"/>
              </a:rPr>
              <a:t>Megiar, Sumkar, Madang Province</a:t>
            </a:r>
            <a:endParaRPr b="0" lang="en-US" sz="1000" spc="-1" strike="noStrike">
              <a:solidFill>
                <a:srgbClr val="000000"/>
              </a:solidFill>
              <a:latin typeface="Arial"/>
            </a:endParaRPr>
          </a:p>
        </p:txBody>
      </p:sp>
      <p:pic>
        <p:nvPicPr>
          <p:cNvPr id="172" name="Picture 11" descr="fnc_qr.png"/>
          <p:cNvPicPr/>
          <p:nvPr/>
        </p:nvPicPr>
        <p:blipFill>
          <a:blip r:embed="rId1"/>
          <a:stretch/>
        </p:blipFill>
        <p:spPr>
          <a:xfrm>
            <a:off x="1074960" y="1109160"/>
            <a:ext cx="4637880" cy="4637880"/>
          </a:xfrm>
          <a:prstGeom prst="rect">
            <a:avLst/>
          </a:prstGeom>
          <a:ln w="0">
            <a:noFill/>
          </a:ln>
        </p:spPr>
      </p:pic>
      <p:sp>
        <p:nvSpPr>
          <p:cNvPr id="173" name="TextBox 12"/>
          <p:cNvSpPr/>
          <p:nvPr/>
        </p:nvSpPr>
        <p:spPr>
          <a:xfrm>
            <a:off x="8343360" y="5303520"/>
            <a:ext cx="2171880" cy="22716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lang="en-US" sz="900" spc="-1" strike="noStrike">
                <a:solidFill>
                  <a:srgbClr val="ddbd88"/>
                </a:solidFill>
                <a:latin typeface="Inter"/>
                <a:ea typeface="DejaVu Sans"/>
              </a:rPr>
              <a:t>Scan for slides, recipe card &amp; more</a:t>
            </a:r>
            <a:endParaRPr b="0" lang="en-US" sz="900" spc="-1" strike="noStrike">
              <a:solidFill>
                <a:srgbClr val="000000"/>
              </a:solidFill>
              <a:latin typeface="Arial"/>
            </a:endParaRPr>
          </a:p>
        </p:txBody>
      </p:sp>
      <p:sp>
        <p:nvSpPr>
          <p:cNvPr id="174" name="TextBox 13"/>
          <p:cNvSpPr/>
          <p:nvPr/>
        </p:nvSpPr>
        <p:spPr>
          <a:xfrm>
            <a:off x="8731800" y="5669280"/>
            <a:ext cx="1326240" cy="28800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1" lang="en-US" sz="1300" spc="-1" strike="noStrike">
                <a:solidFill>
                  <a:srgbClr val="ffffff"/>
                </a:solidFill>
                <a:latin typeface="Inter"/>
                <a:ea typeface="DejaVu Sans"/>
              </a:rPr>
              <a:t>sisalpng.com</a:t>
            </a:r>
            <a:endParaRPr b="0" lang="en-US" sz="1300" spc="-1" strike="noStrike">
              <a:solidFill>
                <a:srgbClr val="000000"/>
              </a:solidFill>
              <a:latin typeface="Arial"/>
            </a:endParaRPr>
          </a:p>
        </p:txBody>
      </p:sp>
      <p:sp>
        <p:nvSpPr>
          <p:cNvPr id="175" name="Rectangle 14"/>
          <p:cNvSpPr/>
          <p:nvPr/>
        </p:nvSpPr>
        <p:spPr>
          <a:xfrm>
            <a:off x="6840000" y="4500000"/>
            <a:ext cx="503712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
        <p:nvSpPr>
          <p:cNvPr id="176" name="TextBox 15"/>
          <p:cNvSpPr/>
          <p:nvPr/>
        </p:nvSpPr>
        <p:spPr>
          <a:xfrm>
            <a:off x="8003520" y="4608000"/>
            <a:ext cx="2710080" cy="272520"/>
          </a:xfrm>
          <a:prstGeom prst="rect">
            <a:avLst/>
          </a:prstGeom>
          <a:noFill/>
          <a:ln w="0">
            <a:noFill/>
          </a:ln>
        </p:spPr>
        <p:style>
          <a:lnRef idx="0"/>
          <a:fillRef idx="0"/>
          <a:effectRef idx="0"/>
          <a:fontRef idx="minor"/>
        </p:style>
        <p:txBody>
          <a:bodyPr lIns="90000" rIns="90000" tIns="45000" bIns="45000" anchor="t">
            <a:spAutoFit/>
          </a:bodyPr>
          <a:p>
            <a:pPr algn="ctr" defTabSz="457200">
              <a:lnSpc>
                <a:spcPct val="100000"/>
              </a:lnSpc>
            </a:pPr>
            <a:r>
              <a:rPr b="0" i="1" lang="en-US" sz="1200" spc="-1" strike="noStrike">
                <a:solidFill>
                  <a:srgbClr val="ddbd88"/>
                </a:solidFill>
                <a:latin typeface="Inter"/>
                <a:ea typeface="DejaVu Sans"/>
              </a:rPr>
              <a:t>"Every Purchase Creates Possibility"</a:t>
            </a:r>
            <a:endParaRPr b="0" lang="en-US" sz="1200" spc="-1" strike="noStrike">
              <a:solidFill>
                <a:srgbClr val="000000"/>
              </a:solidFill>
              <a:latin typeface="Arial"/>
            </a:endParaRPr>
          </a:p>
        </p:txBody>
      </p:sp>
      <p:sp>
        <p:nvSpPr>
          <p:cNvPr id="177" name="Rectangle 16"/>
          <p:cNvSpPr/>
          <p:nvPr/>
        </p:nvSpPr>
        <p:spPr>
          <a:xfrm>
            <a:off x="0" y="6300000"/>
            <a:ext cx="12189240" cy="537120"/>
          </a:xfrm>
          <a:prstGeom prst="rect">
            <a:avLst/>
          </a:prstGeom>
          <a:solidFill>
            <a:srgbClr val="1f0f3d"/>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45000" bIns="45000" anchor="ctr">
            <a:noAutofit/>
          </a:bodyPr>
          <a:p>
            <a:pPr>
              <a:lnSpc>
                <a:spcPct val="100000"/>
              </a:lnSpc>
            </a:pPr>
            <a:endParaRPr b="0" lang="en-US" sz="1800" spc="-1" strike="noStrike">
              <a:solidFill>
                <a:schemeClr val="lt1"/>
              </a:solidFill>
              <a:latin typeface="Calibri"/>
              <a:ea typeface="DejaVu Sans"/>
            </a:endParaRPr>
          </a:p>
        </p:txBody>
      </p:sp>
      <p:sp>
        <p:nvSpPr>
          <p:cNvPr id="178" name="Rectangle 17"/>
          <p:cNvSpPr/>
          <p:nvPr/>
        </p:nvSpPr>
        <p:spPr>
          <a:xfrm>
            <a:off x="0" y="6300000"/>
            <a:ext cx="12189240" cy="18720"/>
          </a:xfrm>
          <a:prstGeom prst="rect">
            <a:avLst/>
          </a:prstGeom>
          <a:solidFill>
            <a:srgbClr val="ddbd88"/>
          </a:solidFill>
          <a:ln w="9360">
            <a:noFill/>
          </a:ln>
          <a:effectLst>
            <a:outerShdw blurRad="39960" dir="5400000" dist="23040" rotWithShape="0">
              <a:srgbClr val="000000">
                <a:alpha val="35000"/>
              </a:srgbClr>
            </a:outerShdw>
          </a:effectLst>
        </p:spPr>
        <p:style>
          <a:lnRef idx="0"/>
          <a:fillRef idx="0"/>
          <a:effectRef idx="0"/>
          <a:fontRef idx="minor"/>
        </p:style>
        <p:txBody>
          <a:bodyPr lIns="90000" rIns="90000" tIns="-23400" bIns="-23400" anchor="ctr">
            <a:noAutofit/>
          </a:bodyPr>
          <a:p>
            <a:pPr>
              <a:lnSpc>
                <a:spcPct val="100000"/>
              </a:lnSpc>
            </a:pPr>
            <a:endParaRPr b="0" lang="en-US" sz="1800" spc="-1" strike="noStrike">
              <a:solidFill>
                <a:schemeClr val="lt1"/>
              </a:solidFill>
              <a:latin typeface="Calibri"/>
              <a:ea typeface="DejaVu Sans"/>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267</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2013-01-27T09:14:16Z</dcterms:created>
  <dc:creator/>
  <dc:description>generated using python-pptx</dc:description>
  <dc:language>en-US</dc:language>
  <cp:lastModifiedBy/>
  <dcterms:modified xsi:type="dcterms:W3CDTF">2026-07-01T10:33:33Z</dcterms:modified>
  <cp:revision>14</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